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0" r:id="rId3"/>
    <p:sldId id="290" r:id="rId4"/>
    <p:sldId id="259" r:id="rId5"/>
    <p:sldId id="289" r:id="rId6"/>
    <p:sldId id="267" r:id="rId7"/>
    <p:sldId id="282" r:id="rId8"/>
    <p:sldId id="283" r:id="rId9"/>
    <p:sldId id="291" r:id="rId10"/>
    <p:sldId id="286" r:id="rId11"/>
    <p:sldId id="292" r:id="rId12"/>
    <p:sldId id="295" r:id="rId13"/>
    <p:sldId id="296" r:id="rId14"/>
    <p:sldId id="297" r:id="rId15"/>
    <p:sldId id="293" r:id="rId16"/>
    <p:sldId id="298" r:id="rId17"/>
    <p:sldId id="319" r:id="rId18"/>
    <p:sldId id="294" r:id="rId19"/>
    <p:sldId id="299" r:id="rId20"/>
    <p:sldId id="287" r:id="rId21"/>
    <p:sldId id="301" r:id="rId22"/>
    <p:sldId id="302" r:id="rId23"/>
    <p:sldId id="300" r:id="rId24"/>
    <p:sldId id="303" r:id="rId25"/>
    <p:sldId id="304" r:id="rId26"/>
    <p:sldId id="306" r:id="rId27"/>
    <p:sldId id="307" r:id="rId28"/>
    <p:sldId id="317" r:id="rId29"/>
    <p:sldId id="309" r:id="rId30"/>
    <p:sldId id="311" r:id="rId31"/>
    <p:sldId id="312" r:id="rId32"/>
    <p:sldId id="320" r:id="rId33"/>
    <p:sldId id="313" r:id="rId34"/>
    <p:sldId id="314" r:id="rId35"/>
    <p:sldId id="315" r:id="rId36"/>
    <p:sldId id="262" r:id="rId37"/>
    <p:sldId id="316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DEF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59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3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2023. 5. 30.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611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2023. 5. 30.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355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2023. 5. 30.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284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2023. 5. 30.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517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2023. 5. 30.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357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2023. 5. 30.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407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2023. 5. 30.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17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2023. 5. 30.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457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2023. 5. 30.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913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2023. 5. 30.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314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2023. 5. 30.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509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2023. 5. 30.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334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5CC4A77-758B-842E-2484-0C3D7BC9BAB5}"/>
              </a:ext>
            </a:extLst>
          </p:cNvPr>
          <p:cNvSpPr/>
          <p:nvPr/>
        </p:nvSpPr>
        <p:spPr>
          <a:xfrm>
            <a:off x="2312386" y="2269988"/>
            <a:ext cx="7567227" cy="162133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7000">
                <a:srgbClr val="ECEDEF"/>
              </a:gs>
            </a:gsLst>
            <a:lin ang="16200000" scaled="1"/>
            <a:tileRect/>
          </a:gradFill>
          <a:ln>
            <a:noFill/>
          </a:ln>
          <a:effectLst>
            <a:innerShdw blurRad="152400" dist="101600" dir="189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2788">
              <a:tabLst>
                <a:tab pos="1524000" algn="l"/>
                <a:tab pos="2419350" algn="l"/>
              </a:tabLst>
              <a:defRPr/>
            </a:pPr>
            <a:r>
              <a:rPr lang="ko-KR" altLang="en-US" sz="4400" b="1" i="1" kern="0" dirty="0">
                <a:ln w="158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중고차 가격 예측</a:t>
            </a:r>
            <a:endParaRPr lang="en-US" altLang="ko-KR" sz="4400" b="1" i="1" kern="0" dirty="0">
              <a:ln w="15875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615354A-849D-C0C3-8EC0-6440BB52516B}"/>
              </a:ext>
            </a:extLst>
          </p:cNvPr>
          <p:cNvSpPr/>
          <p:nvPr/>
        </p:nvSpPr>
        <p:spPr>
          <a:xfrm>
            <a:off x="8288027" y="2338204"/>
            <a:ext cx="1484906" cy="1484906"/>
          </a:xfrm>
          <a:prstGeom prst="ellipse">
            <a:avLst/>
          </a:prstGeom>
          <a:solidFill>
            <a:srgbClr val="FF6600"/>
          </a:solidFill>
          <a:ln w="19050">
            <a:noFill/>
          </a:ln>
          <a:effectLst>
            <a:outerShdw blurRad="88900" dist="76200" dir="3600000" algn="t" rotWithShape="0">
              <a:prstClr val="black">
                <a:alpha val="16000"/>
              </a:prstClr>
            </a:outerShdw>
          </a:effectLst>
          <a:scene3d>
            <a:camera prst="orthographicFront"/>
            <a:lightRig rig="contrasting" dir="t"/>
          </a:scene3d>
          <a:sp3d>
            <a:bevelT w="387350" h="527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A34D75A-C28E-FC5C-6ED4-9BAC2427F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33510" y="2883687"/>
            <a:ext cx="393940" cy="3939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A40B4F-041C-9568-45FA-39D7FFE15722}"/>
              </a:ext>
            </a:extLst>
          </p:cNvPr>
          <p:cNvSpPr txBox="1"/>
          <p:nvPr/>
        </p:nvSpPr>
        <p:spPr>
          <a:xfrm>
            <a:off x="8591799" y="5385460"/>
            <a:ext cx="3176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18101968 </a:t>
            </a:r>
            <a:r>
              <a:rPr lang="ko-KR" altLang="en-US" sz="2400" b="1" dirty="0" err="1"/>
              <a:t>김범준</a:t>
            </a:r>
            <a:endParaRPr lang="en-US" altLang="ko-KR" sz="2400" b="1" dirty="0"/>
          </a:p>
          <a:p>
            <a:r>
              <a:rPr lang="en-US" altLang="ko-KR" sz="2400" b="1" dirty="0"/>
              <a:t>19102028 </a:t>
            </a:r>
            <a:r>
              <a:rPr lang="ko-KR" altLang="en-US" sz="2400" b="1" dirty="0"/>
              <a:t>최우진</a:t>
            </a:r>
          </a:p>
        </p:txBody>
      </p:sp>
    </p:spTree>
    <p:extLst>
      <p:ext uri="{BB962C8B-B14F-4D97-AF65-F5344CB8AC3E}">
        <p14:creationId xmlns:p14="http://schemas.microsoft.com/office/powerpoint/2010/main" val="2202857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5CC4A77-758B-842E-2484-0C3D7BC9BAB5}"/>
              </a:ext>
            </a:extLst>
          </p:cNvPr>
          <p:cNvSpPr/>
          <p:nvPr/>
        </p:nvSpPr>
        <p:spPr>
          <a:xfrm>
            <a:off x="252693" y="274583"/>
            <a:ext cx="11401986" cy="4437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7000">
                <a:srgbClr val="ECEDEF"/>
              </a:gs>
            </a:gsLst>
            <a:lin ang="16200000" scaled="1"/>
            <a:tileRect/>
          </a:gradFill>
          <a:ln>
            <a:noFill/>
          </a:ln>
          <a:effectLst>
            <a:innerShdw blurRad="152400" dist="101600" dir="189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2788">
              <a:tabLst>
                <a:tab pos="1524000" algn="l"/>
                <a:tab pos="2419350" algn="l"/>
              </a:tabLst>
              <a:defRPr/>
            </a:pPr>
            <a:r>
              <a:rPr lang="ko-KR" altLang="en-US" sz="2000" b="1" i="1" kern="0" dirty="0">
                <a:ln w="158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데이터 처리 및 해석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2BA506F-01BD-0813-7373-682647ACA166}"/>
              </a:ext>
            </a:extLst>
          </p:cNvPr>
          <p:cNvSpPr/>
          <p:nvPr/>
        </p:nvSpPr>
        <p:spPr>
          <a:xfrm>
            <a:off x="536375" y="282340"/>
            <a:ext cx="428237" cy="428237"/>
          </a:xfrm>
          <a:prstGeom prst="ellipse">
            <a:avLst/>
          </a:prstGeom>
          <a:solidFill>
            <a:srgbClr val="FF6600"/>
          </a:solidFill>
          <a:ln w="19050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balanced" dir="t">
              <a:rot lat="0" lon="0" rev="4800000"/>
            </a:lightRig>
          </a:scene3d>
          <a:sp3d>
            <a:bevelT w="241300" h="158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4DECBA-C961-A489-4A0C-308D2CEB4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02" y="1523629"/>
            <a:ext cx="3619686" cy="41467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639CB56-7FAF-04CA-135F-ABAC17F4D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0068" y="1737729"/>
            <a:ext cx="3530781" cy="38673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36EAB1-16A9-A14D-C3A2-69AEE5449FEC}"/>
              </a:ext>
            </a:extLst>
          </p:cNvPr>
          <p:cNvSpPr txBox="1"/>
          <p:nvPr/>
        </p:nvSpPr>
        <p:spPr>
          <a:xfrm>
            <a:off x="4821382" y="4239491"/>
            <a:ext cx="21256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결측데이터</a:t>
            </a:r>
            <a:r>
              <a:rPr lang="ko-KR" altLang="en-US" b="1" dirty="0"/>
              <a:t> 처리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1103</a:t>
            </a:r>
            <a:r>
              <a:rPr lang="ko-KR" altLang="en-US" b="1" dirty="0"/>
              <a:t>개 </a:t>
            </a:r>
            <a:r>
              <a:rPr lang="en-US" altLang="ko-KR" b="1" dirty="0"/>
              <a:t>-&gt;798</a:t>
            </a:r>
            <a:r>
              <a:rPr lang="ko-KR" altLang="en-US" b="1" dirty="0"/>
              <a:t>개 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0EA74CE4-98B0-20E3-7A99-6D551A67117A}"/>
              </a:ext>
            </a:extLst>
          </p:cNvPr>
          <p:cNvSpPr/>
          <p:nvPr/>
        </p:nvSpPr>
        <p:spPr>
          <a:xfrm>
            <a:off x="4453247" y="3099460"/>
            <a:ext cx="2493818" cy="5165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726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5CC4A77-758B-842E-2484-0C3D7BC9BAB5}"/>
              </a:ext>
            </a:extLst>
          </p:cNvPr>
          <p:cNvSpPr/>
          <p:nvPr/>
        </p:nvSpPr>
        <p:spPr>
          <a:xfrm>
            <a:off x="252693" y="274583"/>
            <a:ext cx="11401986" cy="4437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7000">
                <a:srgbClr val="ECEDEF"/>
              </a:gs>
            </a:gsLst>
            <a:lin ang="16200000" scaled="1"/>
            <a:tileRect/>
          </a:gradFill>
          <a:ln>
            <a:noFill/>
          </a:ln>
          <a:effectLst>
            <a:innerShdw blurRad="152400" dist="101600" dir="189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2788">
              <a:tabLst>
                <a:tab pos="1524000" algn="l"/>
                <a:tab pos="2419350" algn="l"/>
              </a:tabLst>
              <a:defRPr/>
            </a:pPr>
            <a:r>
              <a:rPr lang="ko-KR" altLang="en-US" sz="2000" b="1" i="1" kern="0" dirty="0">
                <a:ln w="158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데이터 처리 및 해석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2BA506F-01BD-0813-7373-682647ACA166}"/>
              </a:ext>
            </a:extLst>
          </p:cNvPr>
          <p:cNvSpPr/>
          <p:nvPr/>
        </p:nvSpPr>
        <p:spPr>
          <a:xfrm>
            <a:off x="536375" y="282340"/>
            <a:ext cx="428237" cy="428237"/>
          </a:xfrm>
          <a:prstGeom prst="ellipse">
            <a:avLst/>
          </a:prstGeom>
          <a:solidFill>
            <a:srgbClr val="FF6600"/>
          </a:solidFill>
          <a:ln w="19050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balanced" dir="t">
              <a:rot lat="0" lon="0" rev="4800000"/>
            </a:lightRig>
          </a:scene3d>
          <a:sp3d>
            <a:bevelT w="241300" h="158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6EAB1-16A9-A14D-C3A2-69AEE5449FEC}"/>
              </a:ext>
            </a:extLst>
          </p:cNvPr>
          <p:cNvSpPr txBox="1"/>
          <p:nvPr/>
        </p:nvSpPr>
        <p:spPr>
          <a:xfrm>
            <a:off x="252693" y="3946171"/>
            <a:ext cx="114019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Unnamed : </a:t>
            </a:r>
            <a:r>
              <a:rPr lang="ko-KR" altLang="en-US" b="1" dirty="0"/>
              <a:t>열 제거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 err="1"/>
              <a:t>is_genesis</a:t>
            </a:r>
            <a:r>
              <a:rPr lang="en-US" altLang="ko-KR" b="1" dirty="0"/>
              <a:t> : </a:t>
            </a:r>
            <a:r>
              <a:rPr lang="ko-KR" altLang="en-US" b="1" dirty="0"/>
              <a:t>새로운 열을 추가하여 모델명에 </a:t>
            </a:r>
            <a:r>
              <a:rPr lang="en-US" altLang="ko-KR" b="1" dirty="0"/>
              <a:t>'</a:t>
            </a:r>
            <a:r>
              <a:rPr lang="ko-KR" altLang="en-US" b="1" dirty="0"/>
              <a:t>제네시스</a:t>
            </a:r>
            <a:r>
              <a:rPr lang="en-US" altLang="ko-KR" b="1" dirty="0"/>
              <a:t>'</a:t>
            </a:r>
            <a:r>
              <a:rPr lang="ko-KR" altLang="en-US" b="1" dirty="0"/>
              <a:t>가 포함되면 </a:t>
            </a:r>
            <a:r>
              <a:rPr lang="en-US" altLang="ko-KR" b="1" dirty="0"/>
              <a:t>1, </a:t>
            </a:r>
            <a:r>
              <a:rPr lang="ko-KR" altLang="en-US" b="1" dirty="0"/>
              <a:t>그렇지 않으면 </a:t>
            </a:r>
            <a:r>
              <a:rPr lang="en-US" altLang="ko-KR" b="1" dirty="0"/>
              <a:t>0 </a:t>
            </a:r>
            <a:r>
              <a:rPr lang="ko-KR" altLang="en-US" b="1" dirty="0"/>
              <a:t>을 출력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연식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2023</a:t>
            </a:r>
            <a:r>
              <a:rPr lang="ko-KR" altLang="en-US" b="1" dirty="0"/>
              <a:t>년 </a:t>
            </a:r>
            <a:r>
              <a:rPr lang="en-US" altLang="ko-KR" b="1" dirty="0"/>
              <a:t>5</a:t>
            </a:r>
            <a:r>
              <a:rPr lang="ko-KR" altLang="en-US" b="1" dirty="0"/>
              <a:t>월 기준 소요 경과 햇수 계산</a:t>
            </a:r>
            <a:r>
              <a:rPr lang="en-US" altLang="ko-KR" b="1" dirty="0"/>
              <a:t>   ex) 202109 -&gt; 2 (2023 – 2021)</a:t>
            </a:r>
          </a:p>
          <a:p>
            <a:endParaRPr lang="en-US" altLang="ko-KR" b="1" dirty="0"/>
          </a:p>
          <a:p>
            <a:r>
              <a:rPr lang="ko-KR" altLang="en-US" b="1" dirty="0"/>
              <a:t>주행거리</a:t>
            </a:r>
            <a:r>
              <a:rPr lang="en-US" altLang="ko-KR" b="1" dirty="0"/>
              <a:t>:</a:t>
            </a:r>
            <a:r>
              <a:rPr lang="ko-KR" altLang="en-US" b="1" dirty="0"/>
              <a:t> 숫자로만 표현 </a:t>
            </a:r>
            <a:r>
              <a:rPr lang="en-US" altLang="ko-KR" b="1" dirty="0"/>
              <a:t>12,345km -&gt; 12345</a:t>
            </a:r>
          </a:p>
          <a:p>
            <a:endParaRPr lang="en-US" altLang="ko-KR" b="1" dirty="0"/>
          </a:p>
          <a:p>
            <a:r>
              <a:rPr lang="ko-KR" altLang="en-US" b="1" dirty="0"/>
              <a:t>배기량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cc</a:t>
            </a:r>
            <a:r>
              <a:rPr lang="ko-KR" altLang="en-US" b="1" dirty="0"/>
              <a:t>와 쉼표 제거 </a:t>
            </a:r>
            <a:endParaRPr lang="en-US" altLang="ko-KR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963986-8508-C425-E288-4C1CB6FCB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57" y="909881"/>
            <a:ext cx="10246058" cy="284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53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5CC4A77-758B-842E-2484-0C3D7BC9BAB5}"/>
              </a:ext>
            </a:extLst>
          </p:cNvPr>
          <p:cNvSpPr/>
          <p:nvPr/>
        </p:nvSpPr>
        <p:spPr>
          <a:xfrm>
            <a:off x="252693" y="274583"/>
            <a:ext cx="11401986" cy="4437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7000">
                <a:srgbClr val="ECEDEF"/>
              </a:gs>
            </a:gsLst>
            <a:lin ang="16200000" scaled="1"/>
            <a:tileRect/>
          </a:gradFill>
          <a:ln>
            <a:noFill/>
          </a:ln>
          <a:effectLst>
            <a:innerShdw blurRad="152400" dist="101600" dir="189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2788">
              <a:tabLst>
                <a:tab pos="1524000" algn="l"/>
                <a:tab pos="2419350" algn="l"/>
              </a:tabLst>
              <a:defRPr/>
            </a:pPr>
            <a:r>
              <a:rPr lang="ko-KR" altLang="en-US" sz="2000" b="1" i="1" kern="0" dirty="0">
                <a:ln w="158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데이터 처리 및 해석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2BA506F-01BD-0813-7373-682647ACA166}"/>
              </a:ext>
            </a:extLst>
          </p:cNvPr>
          <p:cNvSpPr/>
          <p:nvPr/>
        </p:nvSpPr>
        <p:spPr>
          <a:xfrm>
            <a:off x="536375" y="282340"/>
            <a:ext cx="428237" cy="428237"/>
          </a:xfrm>
          <a:prstGeom prst="ellipse">
            <a:avLst/>
          </a:prstGeom>
          <a:solidFill>
            <a:srgbClr val="FF6600"/>
          </a:solidFill>
          <a:ln w="19050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balanced" dir="t">
              <a:rot lat="0" lon="0" rev="4800000"/>
            </a:lightRig>
          </a:scene3d>
          <a:sp3d>
            <a:bevelT w="241300" h="158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6EAB1-16A9-A14D-C3A2-69AEE5449FEC}"/>
              </a:ext>
            </a:extLst>
          </p:cNvPr>
          <p:cNvSpPr txBox="1"/>
          <p:nvPr/>
        </p:nvSpPr>
        <p:spPr>
          <a:xfrm>
            <a:off x="252693" y="4100551"/>
            <a:ext cx="114019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범주형 변수 </a:t>
            </a:r>
            <a:r>
              <a:rPr lang="en-US" altLang="ko-KR" b="1" dirty="0"/>
              <a:t>(</a:t>
            </a:r>
            <a:r>
              <a:rPr lang="ko-KR" altLang="en-US" b="1" dirty="0"/>
              <a:t> 연료</a:t>
            </a:r>
            <a:r>
              <a:rPr lang="en-US" altLang="ko-KR" b="1" dirty="0"/>
              <a:t>, </a:t>
            </a:r>
            <a:r>
              <a:rPr lang="ko-KR" altLang="en-US" b="1" dirty="0"/>
              <a:t>변속기</a:t>
            </a:r>
            <a:r>
              <a:rPr lang="en-US" altLang="ko-KR" b="1" dirty="0"/>
              <a:t>, </a:t>
            </a:r>
            <a:r>
              <a:rPr lang="ko-KR" altLang="en-US" b="1" dirty="0"/>
              <a:t>구동방식 종류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연료</a:t>
            </a:r>
            <a:r>
              <a:rPr lang="en-US" altLang="ko-KR" b="1" dirty="0"/>
              <a:t> : 'LPG’=</a:t>
            </a:r>
            <a:r>
              <a:rPr lang="ko-KR" altLang="en-US" b="1" dirty="0"/>
              <a:t> </a:t>
            </a:r>
            <a:r>
              <a:rPr lang="en-US" altLang="ko-KR" b="1" dirty="0"/>
              <a:t>0, '</a:t>
            </a:r>
            <a:r>
              <a:rPr lang="ko-KR" altLang="en-US" b="1" dirty="0"/>
              <a:t>가솔린</a:t>
            </a:r>
            <a:r>
              <a:rPr lang="en-US" altLang="ko-KR" b="1" dirty="0"/>
              <a:t>’=</a:t>
            </a:r>
            <a:r>
              <a:rPr lang="ko-KR" altLang="en-US" b="1" dirty="0"/>
              <a:t> </a:t>
            </a:r>
            <a:r>
              <a:rPr lang="en-US" altLang="ko-KR" b="1" dirty="0"/>
              <a:t>1, '</a:t>
            </a:r>
            <a:r>
              <a:rPr lang="ko-KR" altLang="en-US" b="1" dirty="0"/>
              <a:t>디젤</a:t>
            </a:r>
            <a:r>
              <a:rPr lang="en-US" altLang="ko-KR" b="1" dirty="0"/>
              <a:t>’=</a:t>
            </a:r>
            <a:r>
              <a:rPr lang="ko-KR" altLang="en-US" b="1" dirty="0"/>
              <a:t> </a:t>
            </a:r>
            <a:r>
              <a:rPr lang="en-US" altLang="ko-KR" b="1" dirty="0"/>
              <a:t>2. '</a:t>
            </a:r>
            <a:r>
              <a:rPr lang="ko-KR" altLang="en-US" b="1" dirty="0"/>
              <a:t>전기</a:t>
            </a:r>
            <a:r>
              <a:rPr lang="en-US" altLang="ko-KR" b="1" dirty="0"/>
              <a:t>’=</a:t>
            </a:r>
            <a:r>
              <a:rPr lang="ko-KR" altLang="en-US" b="1" dirty="0"/>
              <a:t> </a:t>
            </a:r>
            <a:r>
              <a:rPr lang="en-US" altLang="ko-KR" b="1" dirty="0"/>
              <a:t>3, </a:t>
            </a:r>
            <a:r>
              <a:rPr lang="ko-KR" altLang="en-US" b="1" dirty="0"/>
              <a:t>나머지는 </a:t>
            </a:r>
            <a:r>
              <a:rPr lang="en-US" altLang="ko-KR" b="1" dirty="0"/>
              <a:t>4</a:t>
            </a:r>
          </a:p>
          <a:p>
            <a:endParaRPr lang="en-US" altLang="ko-KR" b="1" dirty="0"/>
          </a:p>
          <a:p>
            <a:r>
              <a:rPr lang="ko-KR" altLang="en-US" b="1" dirty="0"/>
              <a:t>변속기 </a:t>
            </a:r>
            <a:r>
              <a:rPr lang="en-US" altLang="ko-KR" b="1" dirty="0"/>
              <a:t>: </a:t>
            </a:r>
            <a:r>
              <a:rPr lang="ko-KR" altLang="en-US" b="1" dirty="0"/>
              <a:t>자동 </a:t>
            </a:r>
            <a:r>
              <a:rPr lang="en-US" altLang="ko-KR" b="1" dirty="0"/>
              <a:t>= 1 , </a:t>
            </a:r>
            <a:r>
              <a:rPr lang="ko-KR" altLang="en-US" b="1" dirty="0"/>
              <a:t>수동 </a:t>
            </a:r>
            <a:r>
              <a:rPr lang="en-US" altLang="ko-KR" b="1" dirty="0"/>
              <a:t>= 0</a:t>
            </a:r>
          </a:p>
          <a:p>
            <a:endParaRPr lang="en-US" altLang="ko-KR" b="1" dirty="0"/>
          </a:p>
          <a:p>
            <a:r>
              <a:rPr lang="ko-KR" altLang="en-US" b="1" dirty="0"/>
              <a:t>구동방식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＇4WD＇or</a:t>
            </a:r>
            <a:r>
              <a:rPr lang="ko-KR" altLang="en-US" b="1" dirty="0"/>
              <a:t> </a:t>
            </a:r>
            <a:r>
              <a:rPr lang="en-US" altLang="ko-KR" b="1" dirty="0"/>
              <a:t>＇AWD’ (</a:t>
            </a:r>
            <a:r>
              <a:rPr lang="ko-KR" altLang="en-US" b="1" dirty="0"/>
              <a:t>사륜구동</a:t>
            </a:r>
            <a:r>
              <a:rPr lang="en-US" altLang="ko-KR" b="1" dirty="0"/>
              <a:t>)</a:t>
            </a:r>
            <a:r>
              <a:rPr lang="ko-KR" altLang="en-US" b="1" dirty="0"/>
              <a:t> </a:t>
            </a:r>
            <a:r>
              <a:rPr lang="en-US" altLang="ko-KR" b="1" dirty="0"/>
              <a:t>=</a:t>
            </a:r>
            <a:r>
              <a:rPr lang="ko-KR" altLang="en-US" b="1" dirty="0"/>
              <a:t> </a:t>
            </a:r>
            <a:r>
              <a:rPr lang="en-US" altLang="ko-KR" b="1" dirty="0"/>
              <a:t>1 , </a:t>
            </a:r>
            <a:r>
              <a:rPr lang="ko-KR" altLang="en-US" b="1" dirty="0"/>
              <a:t>전륜이나 후륜 </a:t>
            </a:r>
            <a:r>
              <a:rPr lang="en-US" altLang="ko-KR" b="1" dirty="0"/>
              <a:t>(</a:t>
            </a:r>
            <a:r>
              <a:rPr lang="ko-KR" altLang="en-US" b="1" dirty="0"/>
              <a:t>이륜구동</a:t>
            </a:r>
            <a:r>
              <a:rPr lang="en-US" altLang="ko-KR" b="1" dirty="0"/>
              <a:t>)</a:t>
            </a:r>
            <a:r>
              <a:rPr lang="ko-KR" altLang="en-US" b="1" dirty="0"/>
              <a:t> </a:t>
            </a:r>
            <a:r>
              <a:rPr lang="en-US" altLang="ko-KR" b="1" dirty="0"/>
              <a:t>=</a:t>
            </a:r>
            <a:r>
              <a:rPr lang="ko-KR" altLang="en-US" b="1" dirty="0"/>
              <a:t> </a:t>
            </a:r>
            <a:r>
              <a:rPr lang="en-US" altLang="ko-KR" b="1" dirty="0"/>
              <a:t>0</a:t>
            </a:r>
          </a:p>
          <a:p>
            <a:endParaRPr lang="en-US" altLang="ko-KR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963986-8508-C425-E288-4C1CB6FCB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57" y="909881"/>
            <a:ext cx="10246058" cy="284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09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5CC4A77-758B-842E-2484-0C3D7BC9BAB5}"/>
              </a:ext>
            </a:extLst>
          </p:cNvPr>
          <p:cNvSpPr/>
          <p:nvPr/>
        </p:nvSpPr>
        <p:spPr>
          <a:xfrm>
            <a:off x="252693" y="274583"/>
            <a:ext cx="11401986" cy="4437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7000">
                <a:srgbClr val="ECEDEF"/>
              </a:gs>
            </a:gsLst>
            <a:lin ang="16200000" scaled="1"/>
            <a:tileRect/>
          </a:gradFill>
          <a:ln>
            <a:noFill/>
          </a:ln>
          <a:effectLst>
            <a:innerShdw blurRad="152400" dist="101600" dir="189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2788">
              <a:tabLst>
                <a:tab pos="1524000" algn="l"/>
                <a:tab pos="2419350" algn="l"/>
              </a:tabLst>
              <a:defRPr/>
            </a:pPr>
            <a:r>
              <a:rPr lang="ko-KR" altLang="en-US" sz="2000" b="1" i="1" kern="0" dirty="0">
                <a:ln w="158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데이터 처리 및 해석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2BA506F-01BD-0813-7373-682647ACA166}"/>
              </a:ext>
            </a:extLst>
          </p:cNvPr>
          <p:cNvSpPr/>
          <p:nvPr/>
        </p:nvSpPr>
        <p:spPr>
          <a:xfrm>
            <a:off x="536375" y="282340"/>
            <a:ext cx="428237" cy="428237"/>
          </a:xfrm>
          <a:prstGeom prst="ellipse">
            <a:avLst/>
          </a:prstGeom>
          <a:solidFill>
            <a:srgbClr val="FF6600"/>
          </a:solidFill>
          <a:ln w="19050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balanced" dir="t">
              <a:rot lat="0" lon="0" rev="4800000"/>
            </a:lightRig>
          </a:scene3d>
          <a:sp3d>
            <a:bevelT w="241300" h="158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6EAB1-16A9-A14D-C3A2-69AEE5449FEC}"/>
              </a:ext>
            </a:extLst>
          </p:cNvPr>
          <p:cNvSpPr txBox="1"/>
          <p:nvPr/>
        </p:nvSpPr>
        <p:spPr>
          <a:xfrm>
            <a:off x="252693" y="4100551"/>
            <a:ext cx="114019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중고가격 </a:t>
            </a:r>
            <a:r>
              <a:rPr lang="en-US" altLang="ko-KR" b="1" dirty="0"/>
              <a:t>: ‘0</a:t>
            </a:r>
            <a:r>
              <a:rPr lang="ko-KR" altLang="en-US" b="1" dirty="0"/>
              <a:t>원</a:t>
            </a:r>
            <a:r>
              <a:rPr lang="en-US" altLang="ko-KR" b="1" dirty="0"/>
              <a:t>’, ‘10500000</a:t>
            </a:r>
            <a:r>
              <a:rPr lang="ko-KR" altLang="en-US" b="1" dirty="0"/>
              <a:t>만원</a:t>
            </a:r>
            <a:r>
              <a:rPr lang="en-US" altLang="ko-KR" b="1" dirty="0"/>
              <a:t>’, ‘</a:t>
            </a:r>
            <a:r>
              <a:rPr lang="ko-KR" altLang="en-US" b="1" dirty="0"/>
              <a:t>가격상담</a:t>
            </a:r>
            <a:r>
              <a:rPr lang="en-US" altLang="ko-KR" b="1" dirty="0"/>
              <a:t>’, ‘</a:t>
            </a:r>
            <a:r>
              <a:rPr lang="ko-KR" altLang="en-US" b="1" dirty="0"/>
              <a:t>계약</a:t>
            </a:r>
            <a:r>
              <a:rPr lang="en-US" altLang="ko-KR" b="1" dirty="0"/>
              <a:t>’ </a:t>
            </a:r>
            <a:r>
              <a:rPr lang="ko-KR" altLang="en-US" b="1" dirty="0"/>
              <a:t>행 제거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연비 </a:t>
            </a:r>
            <a:r>
              <a:rPr lang="en-US" altLang="ko-KR" b="1" dirty="0"/>
              <a:t>: </a:t>
            </a:r>
            <a:r>
              <a:rPr lang="ko-KR" altLang="en-US" b="1" dirty="0"/>
              <a:t>단위 </a:t>
            </a:r>
            <a:r>
              <a:rPr lang="en-US" altLang="ko-KR" b="1" dirty="0"/>
              <a:t>km</a:t>
            </a:r>
            <a:r>
              <a:rPr lang="ko-KR" altLang="en-US" b="1" dirty="0"/>
              <a:t>를 제거하고 소수점 아래 한자리 까지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최고 출력 </a:t>
            </a:r>
            <a:r>
              <a:rPr lang="en-US" altLang="ko-KR" b="1" dirty="0"/>
              <a:t>: </a:t>
            </a:r>
            <a:r>
              <a:rPr lang="ko-KR" altLang="en-US" b="1" dirty="0"/>
              <a:t>단위제거</a:t>
            </a:r>
            <a:r>
              <a:rPr lang="en-US" altLang="ko-KR" b="1" dirty="0"/>
              <a:t> </a:t>
            </a:r>
            <a:r>
              <a:rPr lang="ko-KR" altLang="en-US" b="1" dirty="0"/>
              <a:t>후</a:t>
            </a:r>
            <a:r>
              <a:rPr lang="en-US" altLang="ko-KR" b="1" dirty="0"/>
              <a:t> </a:t>
            </a:r>
            <a:r>
              <a:rPr lang="ko-KR" altLang="en-US" b="1" dirty="0"/>
              <a:t>숫자만 표시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r>
              <a:rPr lang="en-US" altLang="ko-KR" b="1" dirty="0"/>
              <a:t>200</a:t>
            </a:r>
            <a:r>
              <a:rPr lang="ko-KR" altLang="en-US" b="1" dirty="0"/>
              <a:t>마력 </a:t>
            </a:r>
            <a:r>
              <a:rPr lang="en-US" altLang="ko-KR" b="1" dirty="0"/>
              <a:t>-&gt; 200</a:t>
            </a:r>
          </a:p>
          <a:p>
            <a:endParaRPr lang="en-US" altLang="ko-KR" b="1" dirty="0"/>
          </a:p>
          <a:p>
            <a:r>
              <a:rPr lang="ko-KR" altLang="en-US" b="1" dirty="0"/>
              <a:t>최대 토크 </a:t>
            </a:r>
            <a:r>
              <a:rPr lang="en-US" altLang="ko-KR" b="1" dirty="0"/>
              <a:t>:</a:t>
            </a:r>
            <a:r>
              <a:rPr lang="ko-KR" altLang="en-US" b="1" dirty="0"/>
              <a:t> 단위 제거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차량 중량 </a:t>
            </a:r>
            <a:r>
              <a:rPr lang="en-US" altLang="ko-KR" b="1" dirty="0"/>
              <a:t>: </a:t>
            </a:r>
            <a:r>
              <a:rPr lang="ko-KR" altLang="en-US" b="1" dirty="0"/>
              <a:t>쉼표</a:t>
            </a:r>
            <a:r>
              <a:rPr lang="en-US" altLang="ko-KR" b="1" dirty="0"/>
              <a:t>, </a:t>
            </a:r>
            <a:r>
              <a:rPr lang="ko-KR" altLang="en-US" b="1" dirty="0"/>
              <a:t>단위 제거</a:t>
            </a:r>
            <a:endParaRPr lang="en-US" altLang="ko-KR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963986-8508-C425-E288-4C1CB6FCB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57" y="909881"/>
            <a:ext cx="10246058" cy="284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99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5CC4A77-758B-842E-2484-0C3D7BC9BAB5}"/>
              </a:ext>
            </a:extLst>
          </p:cNvPr>
          <p:cNvSpPr/>
          <p:nvPr/>
        </p:nvSpPr>
        <p:spPr>
          <a:xfrm>
            <a:off x="252693" y="274583"/>
            <a:ext cx="11401986" cy="4437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7000">
                <a:srgbClr val="ECEDEF"/>
              </a:gs>
            </a:gsLst>
            <a:lin ang="16200000" scaled="1"/>
            <a:tileRect/>
          </a:gradFill>
          <a:ln>
            <a:noFill/>
          </a:ln>
          <a:effectLst>
            <a:innerShdw blurRad="152400" dist="101600" dir="189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2788">
              <a:tabLst>
                <a:tab pos="1524000" algn="l"/>
                <a:tab pos="2419350" algn="l"/>
              </a:tabLst>
              <a:defRPr/>
            </a:pPr>
            <a:r>
              <a:rPr lang="ko-KR" altLang="en-US" sz="2000" b="1" i="1" kern="0" dirty="0">
                <a:ln w="158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데이터 처리 및 해석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2BA506F-01BD-0813-7373-682647ACA166}"/>
              </a:ext>
            </a:extLst>
          </p:cNvPr>
          <p:cNvSpPr/>
          <p:nvPr/>
        </p:nvSpPr>
        <p:spPr>
          <a:xfrm>
            <a:off x="536375" y="282340"/>
            <a:ext cx="428237" cy="428237"/>
          </a:xfrm>
          <a:prstGeom prst="ellipse">
            <a:avLst/>
          </a:prstGeom>
          <a:solidFill>
            <a:srgbClr val="FF6600"/>
          </a:solidFill>
          <a:ln w="19050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balanced" dir="t">
              <a:rot lat="0" lon="0" rev="4800000"/>
            </a:lightRig>
          </a:scene3d>
          <a:sp3d>
            <a:bevelT w="241300" h="158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849CA0-230D-6BB0-F19D-D0650F27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63" y="1640740"/>
            <a:ext cx="10518504" cy="49349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897FBA-843C-0CB6-D3B5-F3C496367C76}"/>
              </a:ext>
            </a:extLst>
          </p:cNvPr>
          <p:cNvSpPr txBox="1"/>
          <p:nvPr/>
        </p:nvSpPr>
        <p:spPr>
          <a:xfrm>
            <a:off x="4655127" y="1068119"/>
            <a:ext cx="3521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 </a:t>
            </a:r>
            <a:r>
              <a:rPr lang="ko-KR" altLang="en-US" b="1" dirty="0"/>
              <a:t>처리 후  데이터 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02933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5CC4A77-758B-842E-2484-0C3D7BC9BAB5}"/>
              </a:ext>
            </a:extLst>
          </p:cNvPr>
          <p:cNvSpPr/>
          <p:nvPr/>
        </p:nvSpPr>
        <p:spPr>
          <a:xfrm>
            <a:off x="252693" y="274583"/>
            <a:ext cx="11401986" cy="4437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7000">
                <a:srgbClr val="ECEDEF"/>
              </a:gs>
            </a:gsLst>
            <a:lin ang="16200000" scaled="1"/>
            <a:tileRect/>
          </a:gradFill>
          <a:ln>
            <a:noFill/>
          </a:ln>
          <a:effectLst>
            <a:innerShdw blurRad="152400" dist="101600" dir="189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2788">
              <a:tabLst>
                <a:tab pos="1524000" algn="l"/>
                <a:tab pos="2419350" algn="l"/>
              </a:tabLst>
              <a:defRPr/>
            </a:pPr>
            <a:r>
              <a:rPr lang="ko-KR" altLang="en-US" sz="2000" b="1" i="1" kern="0" dirty="0">
                <a:ln w="158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데이터 처리 및 해석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2BA506F-01BD-0813-7373-682647ACA166}"/>
              </a:ext>
            </a:extLst>
          </p:cNvPr>
          <p:cNvSpPr/>
          <p:nvPr/>
        </p:nvSpPr>
        <p:spPr>
          <a:xfrm>
            <a:off x="536375" y="282340"/>
            <a:ext cx="428237" cy="428237"/>
          </a:xfrm>
          <a:prstGeom prst="ellipse">
            <a:avLst/>
          </a:prstGeom>
          <a:solidFill>
            <a:srgbClr val="FF6600"/>
          </a:solidFill>
          <a:ln w="19050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balanced" dir="t">
              <a:rot lat="0" lon="0" rev="4800000"/>
            </a:lightRig>
          </a:scene3d>
          <a:sp3d>
            <a:bevelT w="241300" h="158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6EAB1-16A9-A14D-C3A2-69AEE5449FEC}"/>
              </a:ext>
            </a:extLst>
          </p:cNvPr>
          <p:cNvSpPr txBox="1"/>
          <p:nvPr/>
        </p:nvSpPr>
        <p:spPr>
          <a:xfrm>
            <a:off x="1549730" y="1068119"/>
            <a:ext cx="4150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 </a:t>
            </a:r>
            <a:r>
              <a:rPr lang="ko-KR" altLang="en-US" b="1" dirty="0"/>
              <a:t>연속형 변수들 간 상관관계 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0EA74CE4-98B0-20E3-7A99-6D551A67117A}"/>
              </a:ext>
            </a:extLst>
          </p:cNvPr>
          <p:cNvSpPr/>
          <p:nvPr/>
        </p:nvSpPr>
        <p:spPr>
          <a:xfrm>
            <a:off x="6507679" y="3619605"/>
            <a:ext cx="665017" cy="5165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07C43A-C9EE-1580-7D00-287C09254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26" y="1621165"/>
            <a:ext cx="5801247" cy="50300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1E34CD-9C3D-4666-76FF-E22447156A1E}"/>
              </a:ext>
            </a:extLst>
          </p:cNvPr>
          <p:cNvSpPr txBox="1"/>
          <p:nvPr/>
        </p:nvSpPr>
        <p:spPr>
          <a:xfrm>
            <a:off x="7214261" y="4411684"/>
            <a:ext cx="4829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배기량 </a:t>
            </a:r>
            <a:r>
              <a:rPr lang="en-US" altLang="ko-KR" b="1" dirty="0"/>
              <a:t>–</a:t>
            </a:r>
            <a:r>
              <a:rPr lang="ko-KR" altLang="en-US" b="1" dirty="0"/>
              <a:t> 최고출력간 높은 상관 관계 </a:t>
            </a:r>
            <a:r>
              <a:rPr lang="en-US" altLang="ko-KR" b="1" dirty="0"/>
              <a:t>(0.81)</a:t>
            </a:r>
          </a:p>
          <a:p>
            <a:r>
              <a:rPr lang="ko-KR" altLang="en-US" b="1" dirty="0"/>
              <a:t>연식 </a:t>
            </a:r>
            <a:r>
              <a:rPr lang="en-US" altLang="ko-KR" b="1" dirty="0"/>
              <a:t>– </a:t>
            </a:r>
            <a:r>
              <a:rPr lang="ko-KR" altLang="en-US" b="1" dirty="0"/>
              <a:t>주행거리간 높은 상관 관계 </a:t>
            </a:r>
            <a:r>
              <a:rPr lang="en-US" altLang="ko-KR" b="1" dirty="0"/>
              <a:t>(0.61)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B10C3-0FAE-8AB0-D5DA-FC2648348A31}"/>
              </a:ext>
            </a:extLst>
          </p:cNvPr>
          <p:cNvSpPr txBox="1"/>
          <p:nvPr/>
        </p:nvSpPr>
        <p:spPr>
          <a:xfrm>
            <a:off x="7172696" y="3073316"/>
            <a:ext cx="482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중고차 가격과 연식</a:t>
            </a:r>
            <a:r>
              <a:rPr lang="en-US" altLang="ko-KR" b="1" dirty="0"/>
              <a:t>, </a:t>
            </a:r>
            <a:r>
              <a:rPr lang="ko-KR" altLang="en-US" b="1" dirty="0"/>
              <a:t>주행거리 간 상관관계 </a:t>
            </a:r>
            <a:r>
              <a:rPr lang="en-US" altLang="ko-KR" b="1" dirty="0"/>
              <a:t>O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86214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5CC4A77-758B-842E-2484-0C3D7BC9BAB5}"/>
              </a:ext>
            </a:extLst>
          </p:cNvPr>
          <p:cNvSpPr/>
          <p:nvPr/>
        </p:nvSpPr>
        <p:spPr>
          <a:xfrm>
            <a:off x="252693" y="274583"/>
            <a:ext cx="11401986" cy="4437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7000">
                <a:srgbClr val="ECEDEF"/>
              </a:gs>
            </a:gsLst>
            <a:lin ang="16200000" scaled="1"/>
            <a:tileRect/>
          </a:gradFill>
          <a:ln>
            <a:noFill/>
          </a:ln>
          <a:effectLst>
            <a:innerShdw blurRad="152400" dist="101600" dir="189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2788">
              <a:tabLst>
                <a:tab pos="1524000" algn="l"/>
                <a:tab pos="2419350" algn="l"/>
              </a:tabLst>
              <a:defRPr/>
            </a:pPr>
            <a:r>
              <a:rPr lang="ko-KR" altLang="en-US" sz="2000" b="1" i="1" kern="0" dirty="0">
                <a:ln w="158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데이터 처리 및 해석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2BA506F-01BD-0813-7373-682647ACA166}"/>
              </a:ext>
            </a:extLst>
          </p:cNvPr>
          <p:cNvSpPr/>
          <p:nvPr/>
        </p:nvSpPr>
        <p:spPr>
          <a:xfrm>
            <a:off x="536375" y="282340"/>
            <a:ext cx="428237" cy="428237"/>
          </a:xfrm>
          <a:prstGeom prst="ellipse">
            <a:avLst/>
          </a:prstGeom>
          <a:solidFill>
            <a:srgbClr val="FF6600"/>
          </a:solidFill>
          <a:ln w="19050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balanced" dir="t">
              <a:rot lat="0" lon="0" rev="4800000"/>
            </a:lightRig>
          </a:scene3d>
          <a:sp3d>
            <a:bevelT w="241300" h="158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6EAB1-16A9-A14D-C3A2-69AEE5449FEC}"/>
              </a:ext>
            </a:extLst>
          </p:cNvPr>
          <p:cNvSpPr txBox="1"/>
          <p:nvPr/>
        </p:nvSpPr>
        <p:spPr>
          <a:xfrm>
            <a:off x="1549730" y="1068119"/>
            <a:ext cx="4150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 </a:t>
            </a:r>
            <a:r>
              <a:rPr lang="ko-KR" altLang="en-US" b="1" dirty="0" err="1"/>
              <a:t>다중공선성</a:t>
            </a:r>
            <a:r>
              <a:rPr lang="ko-KR" altLang="en-US" b="1" dirty="0"/>
              <a:t> </a:t>
            </a:r>
            <a:r>
              <a:rPr lang="en-US" altLang="ko-KR" b="1" dirty="0"/>
              <a:t>VIF </a:t>
            </a:r>
            <a:r>
              <a:rPr lang="ko-KR" altLang="en-US" b="1" dirty="0"/>
              <a:t>측정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0EA74CE4-98B0-20E3-7A99-6D551A67117A}"/>
              </a:ext>
            </a:extLst>
          </p:cNvPr>
          <p:cNvSpPr/>
          <p:nvPr/>
        </p:nvSpPr>
        <p:spPr>
          <a:xfrm>
            <a:off x="5621177" y="3583979"/>
            <a:ext cx="743997" cy="5165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1E34CD-9C3D-4666-76FF-E22447156A1E}"/>
              </a:ext>
            </a:extLst>
          </p:cNvPr>
          <p:cNvSpPr txBox="1"/>
          <p:nvPr/>
        </p:nvSpPr>
        <p:spPr>
          <a:xfrm>
            <a:off x="3461657" y="5694219"/>
            <a:ext cx="6014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'</a:t>
            </a:r>
            <a:r>
              <a:rPr lang="ko-KR" altLang="en-US" b="1" dirty="0"/>
              <a:t>배기량</a:t>
            </a:r>
            <a:r>
              <a:rPr lang="en-US" altLang="ko-KR" b="1" dirty="0"/>
              <a:t>', '</a:t>
            </a:r>
            <a:r>
              <a:rPr lang="ko-KR" altLang="en-US" b="1" dirty="0"/>
              <a:t>최고 출력</a:t>
            </a:r>
            <a:r>
              <a:rPr lang="en-US" altLang="ko-KR" b="1" dirty="0"/>
              <a:t>', '</a:t>
            </a:r>
            <a:r>
              <a:rPr lang="ko-KR" altLang="en-US" b="1" dirty="0"/>
              <a:t>차량중량</a:t>
            </a:r>
            <a:r>
              <a:rPr lang="en-US" altLang="ko-KR" b="1" dirty="0"/>
              <a:t>'</a:t>
            </a:r>
            <a:r>
              <a:rPr lang="ko-KR" altLang="en-US" b="1" dirty="0"/>
              <a:t>이 높은 </a:t>
            </a:r>
            <a:r>
              <a:rPr lang="en-US" altLang="ko-KR" b="1" dirty="0"/>
              <a:t>VIF</a:t>
            </a:r>
          </a:p>
          <a:p>
            <a:endParaRPr lang="en-US" altLang="ko-KR" b="1" dirty="0"/>
          </a:p>
          <a:p>
            <a:r>
              <a:rPr lang="en-US" altLang="ko-KR" b="1" dirty="0"/>
              <a:t>'</a:t>
            </a:r>
            <a:r>
              <a:rPr lang="ko-KR" altLang="en-US" b="1" dirty="0"/>
              <a:t>배기량</a:t>
            </a:r>
            <a:r>
              <a:rPr lang="en-US" altLang="ko-KR" b="1" dirty="0"/>
              <a:t>'</a:t>
            </a:r>
            <a:r>
              <a:rPr lang="ko-KR" altLang="en-US" b="1" dirty="0"/>
              <a:t>과 </a:t>
            </a:r>
            <a:r>
              <a:rPr lang="en-US" altLang="ko-KR" b="1" dirty="0"/>
              <a:t>'</a:t>
            </a:r>
            <a:r>
              <a:rPr lang="ko-KR" altLang="en-US" b="1" dirty="0"/>
              <a:t>차량중량</a:t>
            </a:r>
            <a:r>
              <a:rPr lang="en-US" altLang="ko-KR" b="1" dirty="0"/>
              <a:t>'</a:t>
            </a:r>
            <a:r>
              <a:rPr lang="ko-KR" altLang="en-US" b="1" dirty="0"/>
              <a:t> 열을 제거하여 </a:t>
            </a:r>
            <a:r>
              <a:rPr lang="ko-KR" altLang="en-US" b="1" dirty="0" err="1"/>
              <a:t>다중공선성을</a:t>
            </a:r>
            <a:r>
              <a:rPr lang="ko-KR" altLang="en-US" b="1" dirty="0"/>
              <a:t> 낮춤</a:t>
            </a:r>
            <a:endParaRPr lang="en-US" altLang="ko-KR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5747C6B-D62B-696B-3E61-A41F1D5F7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718" y="2249079"/>
            <a:ext cx="3257952" cy="29528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BB02509-195C-E53E-30FF-9E6B9A01A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578" y="2475884"/>
            <a:ext cx="3469991" cy="24992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96351D-F31D-C1B4-91D4-7D9A3DFD9484}"/>
              </a:ext>
            </a:extLst>
          </p:cNvPr>
          <p:cNvSpPr txBox="1"/>
          <p:nvPr/>
        </p:nvSpPr>
        <p:spPr>
          <a:xfrm>
            <a:off x="5227123" y="2475884"/>
            <a:ext cx="1838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Volume </a:t>
            </a:r>
            <a:r>
              <a:rPr lang="ko-KR" altLang="en-US" dirty="0">
                <a:solidFill>
                  <a:srgbClr val="FF0000"/>
                </a:solidFill>
              </a:rPr>
              <a:t>제거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Weight </a:t>
            </a:r>
            <a:r>
              <a:rPr lang="ko-KR" altLang="en-US" dirty="0">
                <a:solidFill>
                  <a:srgbClr val="FF0000"/>
                </a:solidFill>
              </a:rPr>
              <a:t>제거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977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5CC4A77-758B-842E-2484-0C3D7BC9BAB5}"/>
              </a:ext>
            </a:extLst>
          </p:cNvPr>
          <p:cNvSpPr/>
          <p:nvPr/>
        </p:nvSpPr>
        <p:spPr>
          <a:xfrm>
            <a:off x="252693" y="274583"/>
            <a:ext cx="11401986" cy="4437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7000">
                <a:srgbClr val="ECEDEF"/>
              </a:gs>
            </a:gsLst>
            <a:lin ang="16200000" scaled="1"/>
            <a:tileRect/>
          </a:gradFill>
          <a:ln>
            <a:noFill/>
          </a:ln>
          <a:effectLst>
            <a:innerShdw blurRad="152400" dist="101600" dir="189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2788">
              <a:tabLst>
                <a:tab pos="1524000" algn="l"/>
                <a:tab pos="2419350" algn="l"/>
              </a:tabLst>
              <a:defRPr/>
            </a:pPr>
            <a:r>
              <a:rPr lang="ko-KR" altLang="en-US" sz="2000" b="1" i="1" kern="0" dirty="0">
                <a:ln w="158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데이터 처리 및 해석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2BA506F-01BD-0813-7373-682647ACA166}"/>
              </a:ext>
            </a:extLst>
          </p:cNvPr>
          <p:cNvSpPr/>
          <p:nvPr/>
        </p:nvSpPr>
        <p:spPr>
          <a:xfrm>
            <a:off x="536375" y="282340"/>
            <a:ext cx="428237" cy="428237"/>
          </a:xfrm>
          <a:prstGeom prst="ellipse">
            <a:avLst/>
          </a:prstGeom>
          <a:solidFill>
            <a:srgbClr val="FF6600"/>
          </a:solidFill>
          <a:ln w="19050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balanced" dir="t">
              <a:rot lat="0" lon="0" rev="4800000"/>
            </a:lightRig>
          </a:scene3d>
          <a:sp3d>
            <a:bevelT w="241300" h="158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6EAB1-16A9-A14D-C3A2-69AEE5449FEC}"/>
              </a:ext>
            </a:extLst>
          </p:cNvPr>
          <p:cNvSpPr txBox="1"/>
          <p:nvPr/>
        </p:nvSpPr>
        <p:spPr>
          <a:xfrm>
            <a:off x="1549730" y="1068119"/>
            <a:ext cx="4150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 Q-Q plot</a:t>
            </a:r>
            <a:r>
              <a:rPr lang="ko-KR" altLang="en-US" b="1" dirty="0"/>
              <a:t>을 이용한 정규성 검사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1E34CD-9C3D-4666-76FF-E22447156A1E}"/>
              </a:ext>
            </a:extLst>
          </p:cNvPr>
          <p:cNvSpPr txBox="1"/>
          <p:nvPr/>
        </p:nvSpPr>
        <p:spPr>
          <a:xfrm>
            <a:off x="7214261" y="4411684"/>
            <a:ext cx="482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대각선에서 크게 벗어난 이상치도 존재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B10C3-0FAE-8AB0-D5DA-FC2648348A31}"/>
              </a:ext>
            </a:extLst>
          </p:cNvPr>
          <p:cNvSpPr txBox="1"/>
          <p:nvPr/>
        </p:nvSpPr>
        <p:spPr>
          <a:xfrm>
            <a:off x="7172696" y="3073316"/>
            <a:ext cx="482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대체적으로 정규성 가정을 만족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F26837-2215-3108-28E8-09C489960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06" y="1805647"/>
            <a:ext cx="6445581" cy="484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8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5CC4A77-758B-842E-2484-0C3D7BC9BAB5}"/>
              </a:ext>
            </a:extLst>
          </p:cNvPr>
          <p:cNvSpPr/>
          <p:nvPr/>
        </p:nvSpPr>
        <p:spPr>
          <a:xfrm>
            <a:off x="252693" y="274583"/>
            <a:ext cx="11401986" cy="4437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7000">
                <a:srgbClr val="ECEDEF"/>
              </a:gs>
            </a:gsLst>
            <a:lin ang="16200000" scaled="1"/>
            <a:tileRect/>
          </a:gradFill>
          <a:ln>
            <a:noFill/>
          </a:ln>
          <a:effectLst>
            <a:innerShdw blurRad="152400" dist="101600" dir="189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2788">
              <a:tabLst>
                <a:tab pos="1524000" algn="l"/>
                <a:tab pos="2419350" algn="l"/>
              </a:tabLst>
              <a:defRPr/>
            </a:pPr>
            <a:r>
              <a:rPr lang="ko-KR" altLang="en-US" sz="2000" b="1" i="1" kern="0" dirty="0">
                <a:ln w="158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데이터 처리 및 해석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2BA506F-01BD-0813-7373-682647ACA166}"/>
              </a:ext>
            </a:extLst>
          </p:cNvPr>
          <p:cNvSpPr/>
          <p:nvPr/>
        </p:nvSpPr>
        <p:spPr>
          <a:xfrm>
            <a:off x="536375" y="282340"/>
            <a:ext cx="428237" cy="428237"/>
          </a:xfrm>
          <a:prstGeom prst="ellipse">
            <a:avLst/>
          </a:prstGeom>
          <a:solidFill>
            <a:srgbClr val="FF6600"/>
          </a:solidFill>
          <a:ln w="19050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balanced" dir="t">
              <a:rot lat="0" lon="0" rev="4800000"/>
            </a:lightRig>
          </a:scene3d>
          <a:sp3d>
            <a:bevelT w="241300" h="158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6EAB1-16A9-A14D-C3A2-69AEE5449FEC}"/>
              </a:ext>
            </a:extLst>
          </p:cNvPr>
          <p:cNvSpPr txBox="1"/>
          <p:nvPr/>
        </p:nvSpPr>
        <p:spPr>
          <a:xfrm>
            <a:off x="6751123" y="2582882"/>
            <a:ext cx="3995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데이터의 상위 </a:t>
            </a:r>
            <a:r>
              <a:rPr lang="en-US" altLang="ko-KR" b="1" dirty="0"/>
              <a:t>25%, </a:t>
            </a:r>
            <a:r>
              <a:rPr lang="ko-KR" altLang="en-US" b="1" dirty="0"/>
              <a:t>하위 </a:t>
            </a:r>
            <a:r>
              <a:rPr lang="en-US" altLang="ko-KR" b="1" dirty="0"/>
              <a:t>25% </a:t>
            </a:r>
            <a:r>
              <a:rPr lang="ko-KR" altLang="en-US" b="1" dirty="0"/>
              <a:t>제거</a:t>
            </a: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798</a:t>
            </a:r>
            <a:r>
              <a:rPr lang="ko-KR" altLang="en-US" b="1" dirty="0"/>
              <a:t>개 </a:t>
            </a:r>
            <a:r>
              <a:rPr lang="en-US" altLang="ko-KR" b="1" dirty="0"/>
              <a:t>-&gt; </a:t>
            </a:r>
            <a:r>
              <a:rPr lang="en-US" altLang="ko-KR" b="1" dirty="0">
                <a:solidFill>
                  <a:srgbClr val="FF0000"/>
                </a:solidFill>
              </a:rPr>
              <a:t>527</a:t>
            </a:r>
            <a:r>
              <a:rPr lang="ko-KR" altLang="en-US" b="1" dirty="0">
                <a:solidFill>
                  <a:srgbClr val="FF0000"/>
                </a:solidFill>
              </a:rPr>
              <a:t>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FB99E2-468F-AF0A-B0D1-ECD237331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43" y="1680358"/>
            <a:ext cx="4818455" cy="51026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E3A1CC-136A-BA8D-6EF8-F3D9FFAC722F}"/>
              </a:ext>
            </a:extLst>
          </p:cNvPr>
          <p:cNvSpPr txBox="1"/>
          <p:nvPr/>
        </p:nvSpPr>
        <p:spPr>
          <a:xfrm>
            <a:off x="1549730" y="1068119"/>
            <a:ext cx="4150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 </a:t>
            </a:r>
            <a:r>
              <a:rPr lang="ko-KR" altLang="en-US" b="1" dirty="0"/>
              <a:t>이상치 제거 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738DC3-5B30-FDA5-FCBD-82E3C99A2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898" y="4547499"/>
            <a:ext cx="6572016" cy="203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819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5CC4A77-758B-842E-2484-0C3D7BC9BAB5}"/>
              </a:ext>
            </a:extLst>
          </p:cNvPr>
          <p:cNvSpPr/>
          <p:nvPr/>
        </p:nvSpPr>
        <p:spPr>
          <a:xfrm>
            <a:off x="252693" y="274583"/>
            <a:ext cx="11401986" cy="4437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7000">
                <a:srgbClr val="ECEDEF"/>
              </a:gs>
            </a:gsLst>
            <a:lin ang="16200000" scaled="1"/>
            <a:tileRect/>
          </a:gradFill>
          <a:ln>
            <a:noFill/>
          </a:ln>
          <a:effectLst>
            <a:innerShdw blurRad="152400" dist="101600" dir="189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2788">
              <a:tabLst>
                <a:tab pos="1524000" algn="l"/>
                <a:tab pos="2419350" algn="l"/>
              </a:tabLst>
              <a:defRPr/>
            </a:pPr>
            <a:r>
              <a:rPr lang="ko-KR" altLang="en-US" sz="2000" b="1" i="1" kern="0" dirty="0">
                <a:ln w="158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데이터 처리 및 해석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2BA506F-01BD-0813-7373-682647ACA166}"/>
              </a:ext>
            </a:extLst>
          </p:cNvPr>
          <p:cNvSpPr/>
          <p:nvPr/>
        </p:nvSpPr>
        <p:spPr>
          <a:xfrm>
            <a:off x="536375" y="282340"/>
            <a:ext cx="428237" cy="428237"/>
          </a:xfrm>
          <a:prstGeom prst="ellipse">
            <a:avLst/>
          </a:prstGeom>
          <a:solidFill>
            <a:srgbClr val="FF6600"/>
          </a:solidFill>
          <a:ln w="19050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balanced" dir="t">
              <a:rot lat="0" lon="0" rev="4800000"/>
            </a:lightRig>
          </a:scene3d>
          <a:sp3d>
            <a:bevelT w="241300" h="158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6EAB1-16A9-A14D-C3A2-69AEE5449FEC}"/>
              </a:ext>
            </a:extLst>
          </p:cNvPr>
          <p:cNvSpPr txBox="1"/>
          <p:nvPr/>
        </p:nvSpPr>
        <p:spPr>
          <a:xfrm>
            <a:off x="6851110" y="2289904"/>
            <a:ext cx="4745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중고가격</a:t>
            </a:r>
            <a:r>
              <a:rPr lang="en-US" altLang="ko-KR" b="1" dirty="0"/>
              <a:t>, </a:t>
            </a:r>
            <a:r>
              <a:rPr lang="ko-KR" altLang="en-US" b="1" dirty="0"/>
              <a:t>연식 </a:t>
            </a:r>
            <a:r>
              <a:rPr lang="en-US" altLang="ko-KR" b="1" dirty="0"/>
              <a:t>-0.73</a:t>
            </a:r>
            <a:r>
              <a:rPr lang="ko-KR" altLang="en-US" b="1" dirty="0"/>
              <a:t> 높은 상관 관계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중고가격</a:t>
            </a:r>
            <a:r>
              <a:rPr lang="en-US" altLang="ko-KR" b="1" dirty="0"/>
              <a:t>, </a:t>
            </a:r>
            <a:r>
              <a:rPr lang="ko-KR" altLang="en-US" b="1" dirty="0"/>
              <a:t>주행거리 </a:t>
            </a:r>
            <a:r>
              <a:rPr lang="en-US" altLang="ko-KR" b="1" dirty="0"/>
              <a:t>-0.63</a:t>
            </a:r>
            <a:r>
              <a:rPr lang="ko-KR" altLang="en-US" b="1" dirty="0"/>
              <a:t> 높은 상관 관계</a:t>
            </a:r>
            <a:r>
              <a:rPr lang="en-US" altLang="ko-KR" b="1" dirty="0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96AB79-D95F-62E9-2DD7-2B231C3A0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82" y="1322533"/>
            <a:ext cx="6269446" cy="5399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B8F033-9A83-879F-591B-FF663725E187}"/>
              </a:ext>
            </a:extLst>
          </p:cNvPr>
          <p:cNvSpPr txBox="1"/>
          <p:nvPr/>
        </p:nvSpPr>
        <p:spPr>
          <a:xfrm>
            <a:off x="971168" y="835768"/>
            <a:ext cx="494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 </a:t>
            </a:r>
            <a:r>
              <a:rPr lang="ko-KR" altLang="en-US" b="1" dirty="0" err="1"/>
              <a:t>다중공선성</a:t>
            </a:r>
            <a:r>
              <a:rPr lang="en-US" altLang="ko-KR" b="1" dirty="0"/>
              <a:t> , </a:t>
            </a:r>
            <a:r>
              <a:rPr lang="ko-KR" altLang="en-US" b="1" dirty="0"/>
              <a:t>이상치 처리 후 </a:t>
            </a:r>
            <a:r>
              <a:rPr lang="ko-KR" altLang="en-US" b="1" dirty="0" err="1"/>
              <a:t>산점도</a:t>
            </a:r>
            <a:r>
              <a:rPr lang="ko-KR" altLang="en-US" b="1" dirty="0"/>
              <a:t> 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3E0372D7-7036-0CF1-C878-FB94BBCB3AA5}"/>
              </a:ext>
            </a:extLst>
          </p:cNvPr>
          <p:cNvSpPr/>
          <p:nvPr/>
        </p:nvSpPr>
        <p:spPr>
          <a:xfrm>
            <a:off x="8722425" y="3704143"/>
            <a:ext cx="522515" cy="11944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0A3D5C-1949-D8F6-8A7E-5A4E5CD46310}"/>
              </a:ext>
            </a:extLst>
          </p:cNvPr>
          <p:cNvSpPr txBox="1"/>
          <p:nvPr/>
        </p:nvSpPr>
        <p:spPr>
          <a:xfrm>
            <a:off x="6851110" y="5401240"/>
            <a:ext cx="522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‘</a:t>
            </a:r>
            <a:r>
              <a:rPr lang="ko-KR" altLang="en-US" b="1" dirty="0">
                <a:solidFill>
                  <a:srgbClr val="FF0000"/>
                </a:solidFill>
              </a:rPr>
              <a:t>연식</a:t>
            </a:r>
            <a:r>
              <a:rPr lang="en-US" altLang="ko-KR" b="1" dirty="0">
                <a:solidFill>
                  <a:srgbClr val="FF0000"/>
                </a:solidFill>
              </a:rPr>
              <a:t>’ </a:t>
            </a:r>
            <a:r>
              <a:rPr lang="ko-KR" altLang="en-US" b="1" dirty="0">
                <a:solidFill>
                  <a:srgbClr val="FF0000"/>
                </a:solidFill>
              </a:rPr>
              <a:t>과 </a:t>
            </a:r>
            <a:r>
              <a:rPr lang="en-US" altLang="ko-KR" b="1" dirty="0">
                <a:solidFill>
                  <a:srgbClr val="FF0000"/>
                </a:solidFill>
              </a:rPr>
              <a:t>‘</a:t>
            </a:r>
            <a:r>
              <a:rPr lang="ko-KR" altLang="en-US" b="1" dirty="0">
                <a:solidFill>
                  <a:srgbClr val="FF0000"/>
                </a:solidFill>
              </a:rPr>
              <a:t>주행거리</a:t>
            </a:r>
            <a:r>
              <a:rPr lang="en-US" altLang="ko-KR" b="1" dirty="0">
                <a:solidFill>
                  <a:srgbClr val="FF0000"/>
                </a:solidFill>
              </a:rPr>
              <a:t>’</a:t>
            </a:r>
            <a:r>
              <a:rPr lang="ko-KR" altLang="en-US" b="1" dirty="0">
                <a:solidFill>
                  <a:srgbClr val="FF0000"/>
                </a:solidFill>
              </a:rPr>
              <a:t>는 </a:t>
            </a:r>
            <a:r>
              <a:rPr lang="en-US" altLang="ko-KR" b="1" dirty="0">
                <a:solidFill>
                  <a:srgbClr val="FF0000"/>
                </a:solidFill>
              </a:rPr>
              <a:t>'</a:t>
            </a:r>
            <a:r>
              <a:rPr lang="ko-KR" altLang="en-US" b="1" dirty="0">
                <a:solidFill>
                  <a:srgbClr val="FF0000"/>
                </a:solidFill>
              </a:rPr>
              <a:t>중고가격</a:t>
            </a:r>
            <a:r>
              <a:rPr lang="en-US" altLang="ko-KR" b="1" dirty="0">
                <a:solidFill>
                  <a:srgbClr val="FF0000"/>
                </a:solidFill>
              </a:rPr>
              <a:t>'</a:t>
            </a:r>
            <a:r>
              <a:rPr lang="ko-KR" altLang="en-US" b="1" dirty="0">
                <a:solidFill>
                  <a:srgbClr val="FF0000"/>
                </a:solidFill>
              </a:rPr>
              <a:t>과 높은 상관성 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015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5CC4A77-758B-842E-2484-0C3D7BC9BAB5}"/>
              </a:ext>
            </a:extLst>
          </p:cNvPr>
          <p:cNvSpPr/>
          <p:nvPr/>
        </p:nvSpPr>
        <p:spPr>
          <a:xfrm>
            <a:off x="252693" y="274583"/>
            <a:ext cx="11401986" cy="4437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7000">
                <a:srgbClr val="ECEDEF"/>
              </a:gs>
            </a:gsLst>
            <a:lin ang="16200000" scaled="1"/>
            <a:tileRect/>
          </a:gradFill>
          <a:ln>
            <a:noFill/>
          </a:ln>
          <a:effectLst>
            <a:innerShdw blurRad="152400" dist="101600" dir="189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2788">
              <a:tabLst>
                <a:tab pos="1524000" algn="l"/>
                <a:tab pos="2419350" algn="l"/>
              </a:tabLst>
              <a:defRPr/>
            </a:pPr>
            <a:r>
              <a:rPr lang="ko-KR" altLang="en-US" sz="2000" b="1" i="1" kern="0" dirty="0">
                <a:ln w="158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 pitchFamily="2" charset="-127"/>
              </a:rPr>
              <a:t>목차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2BA506F-01BD-0813-7373-682647ACA166}"/>
              </a:ext>
            </a:extLst>
          </p:cNvPr>
          <p:cNvSpPr/>
          <p:nvPr/>
        </p:nvSpPr>
        <p:spPr>
          <a:xfrm>
            <a:off x="536375" y="282340"/>
            <a:ext cx="428237" cy="428237"/>
          </a:xfrm>
          <a:prstGeom prst="ellipse">
            <a:avLst/>
          </a:prstGeom>
          <a:solidFill>
            <a:srgbClr val="FF6600"/>
          </a:solidFill>
          <a:ln w="19050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balanced" dir="t">
              <a:rot lat="0" lon="0" rev="4800000"/>
            </a:lightRig>
          </a:scene3d>
          <a:sp3d>
            <a:bevelT w="241300" h="158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사각형: 둥근 모서리 82">
            <a:extLst>
              <a:ext uri="{FF2B5EF4-FFF2-40B4-BE49-F238E27FC236}">
                <a16:creationId xmlns:a16="http://schemas.microsoft.com/office/drawing/2014/main" id="{F8987AE6-C044-6F29-553E-99ACE516BEA5}"/>
              </a:ext>
            </a:extLst>
          </p:cNvPr>
          <p:cNvSpPr/>
          <p:nvPr/>
        </p:nvSpPr>
        <p:spPr>
          <a:xfrm>
            <a:off x="1085567" y="1814972"/>
            <a:ext cx="2959071" cy="612000"/>
          </a:xfrm>
          <a:prstGeom prst="roundRect">
            <a:avLst>
              <a:gd name="adj" fmla="val 5481"/>
            </a:avLst>
          </a:prstGeom>
          <a:solidFill>
            <a:schemeClr val="bg1"/>
          </a:solidFill>
          <a:ln>
            <a:solidFill>
              <a:srgbClr val="D0D0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주제 선정 배경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                  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▼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6" name="사각형: 둥근 모서리 82">
            <a:extLst>
              <a:ext uri="{FF2B5EF4-FFF2-40B4-BE49-F238E27FC236}">
                <a16:creationId xmlns:a16="http://schemas.microsoft.com/office/drawing/2014/main" id="{EB97CF51-16A0-52B2-DD64-9D12C5BB8DC9}"/>
              </a:ext>
            </a:extLst>
          </p:cNvPr>
          <p:cNvSpPr/>
          <p:nvPr/>
        </p:nvSpPr>
        <p:spPr>
          <a:xfrm>
            <a:off x="4690325" y="1814972"/>
            <a:ext cx="2959071" cy="612000"/>
          </a:xfrm>
          <a:prstGeom prst="roundRect">
            <a:avLst>
              <a:gd name="adj" fmla="val 5481"/>
            </a:avLst>
          </a:prstGeom>
          <a:solidFill>
            <a:schemeClr val="bg1"/>
          </a:solidFill>
          <a:ln>
            <a:solidFill>
              <a:srgbClr val="D0D0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수집     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               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▼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7" name="사각형: 둥근 모서리 86">
            <a:extLst>
              <a:ext uri="{FF2B5EF4-FFF2-40B4-BE49-F238E27FC236}">
                <a16:creationId xmlns:a16="http://schemas.microsoft.com/office/drawing/2014/main" id="{1D5A2030-4EE5-63B0-D9FA-EB5B32B2618E}"/>
              </a:ext>
            </a:extLst>
          </p:cNvPr>
          <p:cNvSpPr/>
          <p:nvPr/>
        </p:nvSpPr>
        <p:spPr>
          <a:xfrm>
            <a:off x="4690324" y="2637504"/>
            <a:ext cx="2959071" cy="612000"/>
          </a:xfrm>
          <a:prstGeom prst="round2SameRect">
            <a:avLst>
              <a:gd name="adj1" fmla="val 6084"/>
              <a:gd name="adj2" fmla="val 0"/>
            </a:avLst>
          </a:prstGeom>
          <a:solidFill>
            <a:schemeClr val="bg1"/>
          </a:solidFill>
          <a:ln>
            <a:solidFill>
              <a:srgbClr val="D0D0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소개 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0" name="사각형: 둥근 모서리 82">
            <a:extLst>
              <a:ext uri="{FF2B5EF4-FFF2-40B4-BE49-F238E27FC236}">
                <a16:creationId xmlns:a16="http://schemas.microsoft.com/office/drawing/2014/main" id="{E7D4AFB1-2299-8336-C5DD-47450860F472}"/>
              </a:ext>
            </a:extLst>
          </p:cNvPr>
          <p:cNvSpPr/>
          <p:nvPr/>
        </p:nvSpPr>
        <p:spPr>
          <a:xfrm>
            <a:off x="8295083" y="1814972"/>
            <a:ext cx="2959071" cy="612000"/>
          </a:xfrm>
          <a:prstGeom prst="roundRect">
            <a:avLst>
              <a:gd name="adj" fmla="val 5481"/>
            </a:avLst>
          </a:prstGeom>
          <a:solidFill>
            <a:schemeClr val="bg1"/>
          </a:solidFill>
          <a:ln>
            <a:solidFill>
              <a:srgbClr val="D0D0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분석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                     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▼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1" name="사각형: 둥근 모서리 86">
            <a:extLst>
              <a:ext uri="{FF2B5EF4-FFF2-40B4-BE49-F238E27FC236}">
                <a16:creationId xmlns:a16="http://schemas.microsoft.com/office/drawing/2014/main" id="{F28F9E09-4733-3CE8-916C-0ACDA3B81A54}"/>
              </a:ext>
            </a:extLst>
          </p:cNvPr>
          <p:cNvSpPr/>
          <p:nvPr/>
        </p:nvSpPr>
        <p:spPr>
          <a:xfrm>
            <a:off x="8295082" y="2637504"/>
            <a:ext cx="2959071" cy="612000"/>
          </a:xfrm>
          <a:prstGeom prst="round2SameRect">
            <a:avLst>
              <a:gd name="adj1" fmla="val 6084"/>
              <a:gd name="adj2" fmla="val 0"/>
            </a:avLst>
          </a:prstGeom>
          <a:solidFill>
            <a:schemeClr val="bg1"/>
          </a:solidFill>
          <a:ln>
            <a:solidFill>
              <a:srgbClr val="D0D0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처리 및 해석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86">
            <a:extLst>
              <a:ext uri="{FF2B5EF4-FFF2-40B4-BE49-F238E27FC236}">
                <a16:creationId xmlns:a16="http://schemas.microsoft.com/office/drawing/2014/main" id="{EF39A6CC-E13B-B742-8524-57B9448D7462}"/>
              </a:ext>
            </a:extLst>
          </p:cNvPr>
          <p:cNvSpPr/>
          <p:nvPr/>
        </p:nvSpPr>
        <p:spPr>
          <a:xfrm>
            <a:off x="8295082" y="3239877"/>
            <a:ext cx="2959071" cy="6120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solidFill>
              <a:srgbClr val="D0D0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회귀 분석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4" name="모서리가 둥근 직사각형 10">
            <a:extLst>
              <a:ext uri="{FF2B5EF4-FFF2-40B4-BE49-F238E27FC236}">
                <a16:creationId xmlns:a16="http://schemas.microsoft.com/office/drawing/2014/main" id="{1194D774-C326-EA77-E051-7CB88095F3FD}"/>
              </a:ext>
            </a:extLst>
          </p:cNvPr>
          <p:cNvSpPr/>
          <p:nvPr/>
        </p:nvSpPr>
        <p:spPr>
          <a:xfrm>
            <a:off x="8543577" y="5782837"/>
            <a:ext cx="180000" cy="180000"/>
          </a:xfrm>
          <a:prstGeom prst="ellipse">
            <a:avLst/>
          </a:prstGeom>
          <a:solidFill>
            <a:srgbClr val="FF6600"/>
          </a:solidFill>
          <a:ln w="12700">
            <a:solidFill>
              <a:srgbClr val="D0D0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1050" b="1" dirty="0">
              <a:solidFill>
                <a:srgbClr val="D0D0D8"/>
              </a:solidFill>
            </a:endParaRPr>
          </a:p>
        </p:txBody>
      </p:sp>
      <p:sp>
        <p:nvSpPr>
          <p:cNvPr id="55" name="모서리가 둥근 직사각형 10">
            <a:extLst>
              <a:ext uri="{FF2B5EF4-FFF2-40B4-BE49-F238E27FC236}">
                <a16:creationId xmlns:a16="http://schemas.microsoft.com/office/drawing/2014/main" id="{2E9EA751-AD36-53FF-5970-2BC19419BFFF}"/>
              </a:ext>
            </a:extLst>
          </p:cNvPr>
          <p:cNvSpPr/>
          <p:nvPr/>
        </p:nvSpPr>
        <p:spPr>
          <a:xfrm>
            <a:off x="8806337" y="5782837"/>
            <a:ext cx="180000" cy="180000"/>
          </a:xfrm>
          <a:prstGeom prst="ellipse">
            <a:avLst/>
          </a:prstGeom>
          <a:solidFill>
            <a:srgbClr val="FF6600"/>
          </a:solidFill>
          <a:ln w="12700">
            <a:solidFill>
              <a:srgbClr val="D0D0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1050" b="1" dirty="0">
              <a:solidFill>
                <a:srgbClr val="D0D0D8"/>
              </a:solidFill>
            </a:endParaRPr>
          </a:p>
        </p:txBody>
      </p:sp>
      <p:sp>
        <p:nvSpPr>
          <p:cNvPr id="2" name="사각형: 둥근 모서리 86">
            <a:extLst>
              <a:ext uri="{FF2B5EF4-FFF2-40B4-BE49-F238E27FC236}">
                <a16:creationId xmlns:a16="http://schemas.microsoft.com/office/drawing/2014/main" id="{A757CAA1-6DF8-5CB0-95B9-D768442DC77F}"/>
              </a:ext>
            </a:extLst>
          </p:cNvPr>
          <p:cNvSpPr/>
          <p:nvPr/>
        </p:nvSpPr>
        <p:spPr>
          <a:xfrm>
            <a:off x="1090261" y="2637504"/>
            <a:ext cx="2959071" cy="612000"/>
          </a:xfrm>
          <a:prstGeom prst="round2SameRect">
            <a:avLst>
              <a:gd name="adj1" fmla="val 6084"/>
              <a:gd name="adj2" fmla="val 0"/>
            </a:avLst>
          </a:prstGeom>
          <a:solidFill>
            <a:schemeClr val="bg1"/>
          </a:solidFill>
          <a:ln>
            <a:solidFill>
              <a:srgbClr val="D0D0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주제 선정 배경과 분석 목적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사각형: 둥근 모서리 86">
            <a:extLst>
              <a:ext uri="{FF2B5EF4-FFF2-40B4-BE49-F238E27FC236}">
                <a16:creationId xmlns:a16="http://schemas.microsoft.com/office/drawing/2014/main" id="{CEEE79C5-3F6F-CCD3-557F-3E79D0F7D8A3}"/>
              </a:ext>
            </a:extLst>
          </p:cNvPr>
          <p:cNvSpPr/>
          <p:nvPr/>
        </p:nvSpPr>
        <p:spPr>
          <a:xfrm>
            <a:off x="4690324" y="3249504"/>
            <a:ext cx="2959071" cy="612000"/>
          </a:xfrm>
          <a:prstGeom prst="round2SameRect">
            <a:avLst>
              <a:gd name="adj1" fmla="val 0"/>
              <a:gd name="adj2" fmla="val 7056"/>
            </a:avLst>
          </a:prstGeom>
          <a:solidFill>
            <a:schemeClr val="bg1"/>
          </a:solidFill>
          <a:ln>
            <a:solidFill>
              <a:srgbClr val="D0D0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수집 방법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모서리가 둥근 직사각형 10">
            <a:extLst>
              <a:ext uri="{FF2B5EF4-FFF2-40B4-BE49-F238E27FC236}">
                <a16:creationId xmlns:a16="http://schemas.microsoft.com/office/drawing/2014/main" id="{5584810D-9A87-5AD7-907E-C26DFA7227A0}"/>
              </a:ext>
            </a:extLst>
          </p:cNvPr>
          <p:cNvSpPr/>
          <p:nvPr/>
        </p:nvSpPr>
        <p:spPr>
          <a:xfrm>
            <a:off x="1139312" y="5782837"/>
            <a:ext cx="180000" cy="180000"/>
          </a:xfrm>
          <a:prstGeom prst="ellipse">
            <a:avLst/>
          </a:prstGeom>
          <a:solidFill>
            <a:srgbClr val="FF6600"/>
          </a:solidFill>
          <a:ln w="12700">
            <a:solidFill>
              <a:srgbClr val="D0D0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1050" b="1" dirty="0">
              <a:solidFill>
                <a:srgbClr val="D0D0D8"/>
              </a:solidFill>
            </a:endParaRPr>
          </a:p>
        </p:txBody>
      </p:sp>
      <p:sp>
        <p:nvSpPr>
          <p:cNvPr id="10" name="모서리가 둥근 직사각형 10">
            <a:extLst>
              <a:ext uri="{FF2B5EF4-FFF2-40B4-BE49-F238E27FC236}">
                <a16:creationId xmlns:a16="http://schemas.microsoft.com/office/drawing/2014/main" id="{9ECACAC0-A4F1-0B4B-2A12-54371452227C}"/>
              </a:ext>
            </a:extLst>
          </p:cNvPr>
          <p:cNvSpPr/>
          <p:nvPr/>
        </p:nvSpPr>
        <p:spPr>
          <a:xfrm>
            <a:off x="4841444" y="5782837"/>
            <a:ext cx="180000" cy="180000"/>
          </a:xfrm>
          <a:prstGeom prst="ellipse">
            <a:avLst/>
          </a:prstGeom>
          <a:solidFill>
            <a:srgbClr val="FF6600"/>
          </a:solidFill>
          <a:ln w="12700">
            <a:solidFill>
              <a:srgbClr val="D0D0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1050" b="1" dirty="0">
              <a:solidFill>
                <a:srgbClr val="D0D0D8"/>
              </a:solidFill>
            </a:endParaRPr>
          </a:p>
        </p:txBody>
      </p:sp>
      <p:sp>
        <p:nvSpPr>
          <p:cNvPr id="13" name="모서리가 둥근 직사각형 10">
            <a:extLst>
              <a:ext uri="{FF2B5EF4-FFF2-40B4-BE49-F238E27FC236}">
                <a16:creationId xmlns:a16="http://schemas.microsoft.com/office/drawing/2014/main" id="{0852284C-CDDD-BC27-3A47-8F6B414D727A}"/>
              </a:ext>
            </a:extLst>
          </p:cNvPr>
          <p:cNvSpPr/>
          <p:nvPr/>
        </p:nvSpPr>
        <p:spPr>
          <a:xfrm>
            <a:off x="5131139" y="5782837"/>
            <a:ext cx="180000" cy="180000"/>
          </a:xfrm>
          <a:prstGeom prst="ellipse">
            <a:avLst/>
          </a:prstGeom>
          <a:solidFill>
            <a:srgbClr val="FF6600"/>
          </a:solidFill>
          <a:ln w="12700">
            <a:solidFill>
              <a:srgbClr val="D0D0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1050" b="1" dirty="0">
              <a:solidFill>
                <a:srgbClr val="D0D0D8"/>
              </a:solidFill>
            </a:endParaRPr>
          </a:p>
        </p:txBody>
      </p:sp>
      <p:sp>
        <p:nvSpPr>
          <p:cNvPr id="14" name="모서리가 둥근 직사각형 10">
            <a:extLst>
              <a:ext uri="{FF2B5EF4-FFF2-40B4-BE49-F238E27FC236}">
                <a16:creationId xmlns:a16="http://schemas.microsoft.com/office/drawing/2014/main" id="{96E4DE59-91CB-2320-BD84-F719DA4E7285}"/>
              </a:ext>
            </a:extLst>
          </p:cNvPr>
          <p:cNvSpPr/>
          <p:nvPr/>
        </p:nvSpPr>
        <p:spPr>
          <a:xfrm>
            <a:off x="9069097" y="5782837"/>
            <a:ext cx="180000" cy="180000"/>
          </a:xfrm>
          <a:prstGeom prst="ellipse">
            <a:avLst/>
          </a:prstGeom>
          <a:solidFill>
            <a:srgbClr val="FF6600"/>
          </a:solidFill>
          <a:ln w="12700">
            <a:solidFill>
              <a:srgbClr val="D0D0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1050" b="1" dirty="0">
              <a:solidFill>
                <a:srgbClr val="D0D0D8"/>
              </a:solidFill>
            </a:endParaRPr>
          </a:p>
        </p:txBody>
      </p:sp>
      <p:sp>
        <p:nvSpPr>
          <p:cNvPr id="16" name="사각형: 둥근 모서리 86">
            <a:extLst>
              <a:ext uri="{FF2B5EF4-FFF2-40B4-BE49-F238E27FC236}">
                <a16:creationId xmlns:a16="http://schemas.microsoft.com/office/drawing/2014/main" id="{1CDDD219-C625-7EA2-FFEC-E572F3B5A730}"/>
              </a:ext>
            </a:extLst>
          </p:cNvPr>
          <p:cNvSpPr/>
          <p:nvPr/>
        </p:nvSpPr>
        <p:spPr>
          <a:xfrm>
            <a:off x="8295082" y="3861504"/>
            <a:ext cx="2959071" cy="6120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solidFill>
              <a:srgbClr val="D0D0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Decision Tree</a:t>
            </a:r>
          </a:p>
        </p:txBody>
      </p:sp>
      <p:sp>
        <p:nvSpPr>
          <p:cNvPr id="18" name="사각형: 둥근 모서리 86">
            <a:extLst>
              <a:ext uri="{FF2B5EF4-FFF2-40B4-BE49-F238E27FC236}">
                <a16:creationId xmlns:a16="http://schemas.microsoft.com/office/drawing/2014/main" id="{BD402496-0E32-AB16-0811-CB128A9D2289}"/>
              </a:ext>
            </a:extLst>
          </p:cNvPr>
          <p:cNvSpPr/>
          <p:nvPr/>
        </p:nvSpPr>
        <p:spPr>
          <a:xfrm>
            <a:off x="8295082" y="4473504"/>
            <a:ext cx="2959071" cy="6120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solidFill>
              <a:srgbClr val="D0D0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결론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639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5CC4A77-758B-842E-2484-0C3D7BC9BAB5}"/>
              </a:ext>
            </a:extLst>
          </p:cNvPr>
          <p:cNvSpPr/>
          <p:nvPr/>
        </p:nvSpPr>
        <p:spPr>
          <a:xfrm>
            <a:off x="252693" y="274583"/>
            <a:ext cx="11401986" cy="4437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7000">
                <a:srgbClr val="ECEDEF"/>
              </a:gs>
            </a:gsLst>
            <a:lin ang="16200000" scaled="1"/>
            <a:tileRect/>
          </a:gradFill>
          <a:ln>
            <a:noFill/>
          </a:ln>
          <a:effectLst>
            <a:innerShdw blurRad="152400" dist="101600" dir="189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2788">
              <a:tabLst>
                <a:tab pos="1524000" algn="l"/>
                <a:tab pos="2419350" algn="l"/>
              </a:tabLst>
              <a:defRPr/>
            </a:pPr>
            <a:r>
              <a:rPr lang="ko-KR" altLang="en-US" sz="2000" b="1" i="1" kern="0" dirty="0">
                <a:ln w="158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회귀 분석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2BA506F-01BD-0813-7373-682647ACA166}"/>
              </a:ext>
            </a:extLst>
          </p:cNvPr>
          <p:cNvSpPr/>
          <p:nvPr/>
        </p:nvSpPr>
        <p:spPr>
          <a:xfrm>
            <a:off x="536375" y="282340"/>
            <a:ext cx="428237" cy="428237"/>
          </a:xfrm>
          <a:prstGeom prst="ellipse">
            <a:avLst/>
          </a:prstGeom>
          <a:solidFill>
            <a:srgbClr val="FF6600"/>
          </a:solidFill>
          <a:ln w="19050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balanced" dir="t">
              <a:rot lat="0" lon="0" rev="4800000"/>
            </a:lightRig>
          </a:scene3d>
          <a:sp3d>
            <a:bevelT w="241300" h="158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2A53C3-079C-93B2-0740-CEC8351312A2}"/>
              </a:ext>
            </a:extLst>
          </p:cNvPr>
          <p:cNvSpPr txBox="1"/>
          <p:nvPr/>
        </p:nvSpPr>
        <p:spPr>
          <a:xfrm>
            <a:off x="1324099" y="1668483"/>
            <a:ext cx="8953993" cy="390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 latinLnBrk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139700" algn="l"/>
                <a:tab pos="457200" algn="l"/>
              </a:tabLst>
            </a:pPr>
            <a:r>
              <a:rPr lang="en-US" altLang="ko-KR" b="1" kern="0" dirty="0">
                <a:solidFill>
                  <a:srgbClr val="2A3140"/>
                </a:solidFill>
                <a:effectLst/>
                <a:latin typeface="HelveticaNeue"/>
                <a:ea typeface="맑은 고딕" panose="020B0503020000020004" pitchFamily="50" charset="-127"/>
                <a:cs typeface="HelveticaNeue"/>
              </a:rPr>
              <a:t>Linear Regression (</a:t>
            </a:r>
            <a:r>
              <a:rPr lang="ko-KR" altLang="ko-KR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선형</a:t>
            </a:r>
            <a:r>
              <a:rPr lang="ko-KR" altLang="ko-KR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회귀</a:t>
            </a:r>
            <a:r>
              <a:rPr lang="en-US" altLang="ko-KR" b="1" kern="0" dirty="0">
                <a:solidFill>
                  <a:srgbClr val="2A3140"/>
                </a:solidFill>
                <a:effectLst/>
                <a:latin typeface="HelveticaNeue"/>
                <a:ea typeface="AppleSDGothicNeo-Regular"/>
                <a:cs typeface="HelveticaNeue"/>
              </a:rPr>
              <a:t>)</a:t>
            </a:r>
            <a:endParaRPr lang="ko-KR" altLang="ko-KR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l" latinLnBrk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596900" algn="l"/>
                <a:tab pos="914400" algn="l"/>
              </a:tabLst>
            </a:pP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입력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특성과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타깃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변수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간의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선형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관계를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모델링</a:t>
            </a:r>
            <a:endParaRPr lang="ko-KR" altLang="ko-KR" sz="14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l" latinLnBrk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596900" algn="l"/>
                <a:tab pos="914400" algn="l"/>
              </a:tabLst>
            </a:pP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주어진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입력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특성에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대해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선형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방정식을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학습하여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예측을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en-US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수행</a:t>
            </a:r>
            <a:endParaRPr lang="en-US" altLang="ko-KR" sz="1400" b="1" kern="0" dirty="0">
              <a:solidFill>
                <a:srgbClr val="2A3140"/>
              </a:solidFill>
              <a:effectLst/>
              <a:latin typeface="맑은 고딕" panose="020B0503020000020004" pitchFamily="50" charset="-127"/>
              <a:ea typeface="HelveticaNeue"/>
              <a:cs typeface="HelveticaNeue"/>
            </a:endParaRPr>
          </a:p>
          <a:p>
            <a:pPr marL="742950" lvl="1" indent="-285750" algn="l" latinLnBrk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596900" algn="l"/>
                <a:tab pos="914400" algn="l"/>
              </a:tabLst>
            </a:pPr>
            <a:endParaRPr lang="ko-KR" altLang="ko-KR" sz="9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l" latinLnBrk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139700" algn="l"/>
                <a:tab pos="457200" algn="l"/>
              </a:tabLst>
            </a:pPr>
            <a:r>
              <a:rPr lang="en-US" altLang="ko-KR" b="1" kern="0" dirty="0">
                <a:solidFill>
                  <a:srgbClr val="2A3140"/>
                </a:solidFill>
                <a:effectLst/>
                <a:latin typeface="HelveticaNeue"/>
                <a:ea typeface="AppleSDGothicNeo-Regular"/>
                <a:cs typeface="HelveticaNeue"/>
              </a:rPr>
              <a:t>Ridge Regression (</a:t>
            </a:r>
            <a:r>
              <a:rPr lang="ko-KR" altLang="ko-KR" b="1" kern="0" dirty="0" err="1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릿지</a:t>
            </a:r>
            <a:r>
              <a:rPr lang="ko-KR" altLang="ko-KR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회귀</a:t>
            </a:r>
            <a:r>
              <a:rPr lang="en-US" altLang="ko-KR" b="1" kern="0" dirty="0">
                <a:solidFill>
                  <a:srgbClr val="2A3140"/>
                </a:solidFill>
                <a:effectLst/>
                <a:latin typeface="HelveticaNeue"/>
                <a:ea typeface="AppleSDGothicNeo-Regular"/>
                <a:cs typeface="HelveticaNeue"/>
              </a:rPr>
              <a:t>)</a:t>
            </a:r>
            <a:endParaRPr lang="ko-KR" altLang="ko-KR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l" latinLnBrk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596900" algn="l"/>
                <a:tab pos="914400" algn="l"/>
              </a:tabLst>
            </a:pP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선형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회귀의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한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종류</a:t>
            </a:r>
            <a:endParaRPr lang="en-US" altLang="ko-KR" sz="1400" b="1" kern="0" dirty="0">
              <a:solidFill>
                <a:srgbClr val="2A3140"/>
              </a:solidFill>
              <a:latin typeface="HelveticaNeue"/>
              <a:ea typeface="AppleSDGothicNeo-Regular"/>
              <a:cs typeface="HelveticaNeue"/>
            </a:endParaRPr>
          </a:p>
          <a:p>
            <a:pPr marL="742950" lvl="1" indent="-285750" algn="l" latinLnBrk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596900" algn="l"/>
                <a:tab pos="914400" algn="l"/>
              </a:tabLst>
            </a:pPr>
            <a:r>
              <a:rPr lang="en-US" altLang="ko-KR" sz="1400" b="1" kern="0" dirty="0">
                <a:solidFill>
                  <a:srgbClr val="2A3140"/>
                </a:solidFill>
                <a:effectLst/>
                <a:latin typeface="HelveticaNeue"/>
                <a:ea typeface="AppleSDGothicNeo-Regular"/>
                <a:cs typeface="HelveticaNeue"/>
              </a:rPr>
              <a:t>L2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규제를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사용</a:t>
            </a:r>
            <a:r>
              <a:rPr lang="ko-KR" altLang="en-US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해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모델의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복잡도를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제어</a:t>
            </a:r>
            <a:r>
              <a:rPr lang="en-US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.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가중치의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크기를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제한하여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 err="1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과적합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방지</a:t>
            </a:r>
            <a:r>
              <a:rPr lang="en-US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.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일반화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성능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향상</a:t>
            </a:r>
            <a:endParaRPr lang="en-US" altLang="ko-KR" sz="1400" b="1" kern="0" dirty="0">
              <a:solidFill>
                <a:srgbClr val="2A3140"/>
              </a:solidFill>
              <a:effectLst/>
              <a:latin typeface="HelveticaNeue"/>
              <a:ea typeface="AppleSDGothicNeo-Regular"/>
              <a:cs typeface="HelveticaNeue"/>
            </a:endParaRPr>
          </a:p>
          <a:p>
            <a:pPr marL="742950" lvl="1" indent="-285750" algn="l" latinLnBrk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596900" algn="l"/>
                <a:tab pos="914400" algn="l"/>
              </a:tabLst>
            </a:pPr>
            <a:endParaRPr lang="ko-KR" altLang="ko-KR" sz="9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l" latinLnBrk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139700" algn="l"/>
                <a:tab pos="457200" algn="l"/>
              </a:tabLst>
            </a:pPr>
            <a:r>
              <a:rPr lang="en-US" altLang="ko-KR" b="1" kern="0" dirty="0">
                <a:solidFill>
                  <a:srgbClr val="2A3140"/>
                </a:solidFill>
                <a:effectLst/>
                <a:latin typeface="HelveticaNeue"/>
                <a:ea typeface="AppleSDGothicNeo-Regular"/>
                <a:cs typeface="HelveticaNeue"/>
              </a:rPr>
              <a:t>Lasso Regression (</a:t>
            </a:r>
            <a:r>
              <a:rPr lang="ko-KR" altLang="ko-KR" b="1" kern="0" dirty="0" err="1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라쏘</a:t>
            </a:r>
            <a:r>
              <a:rPr lang="ko-KR" altLang="ko-KR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회귀</a:t>
            </a:r>
            <a:r>
              <a:rPr lang="en-US" altLang="ko-KR" b="1" kern="0" dirty="0">
                <a:solidFill>
                  <a:srgbClr val="2A3140"/>
                </a:solidFill>
                <a:effectLst/>
                <a:latin typeface="HelveticaNeue"/>
                <a:ea typeface="AppleSDGothicNeo-Regular"/>
                <a:cs typeface="HelveticaNeue"/>
              </a:rPr>
              <a:t>)</a:t>
            </a:r>
            <a:endParaRPr lang="ko-KR" altLang="ko-KR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l" latinLnBrk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596900" algn="l"/>
                <a:tab pos="914400" algn="l"/>
              </a:tabLst>
            </a:pP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선형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회귀의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한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종류</a:t>
            </a:r>
            <a:endParaRPr lang="en-US" altLang="ko-KR" sz="1400" b="1" kern="0" dirty="0">
              <a:solidFill>
                <a:srgbClr val="2A3140"/>
              </a:solidFill>
              <a:effectLst/>
              <a:latin typeface="맑은 고딕" panose="020B0503020000020004" pitchFamily="50" charset="-127"/>
              <a:ea typeface="AppleSDGothicNeo-Regular"/>
              <a:cs typeface="AppleSDGothicNeo-Regular"/>
            </a:endParaRPr>
          </a:p>
          <a:p>
            <a:pPr marL="742950" lvl="1" indent="-285750" latinLnBrk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596900" algn="l"/>
                <a:tab pos="914400" algn="l"/>
              </a:tabLst>
            </a:pPr>
            <a:r>
              <a:rPr lang="en-US" altLang="ko-KR" sz="1400" b="1" kern="0" dirty="0">
                <a:solidFill>
                  <a:srgbClr val="2A3140"/>
                </a:solidFill>
                <a:effectLst/>
                <a:latin typeface="HelveticaNeue"/>
                <a:ea typeface="AppleSDGothicNeo-Regular"/>
                <a:cs typeface="HelveticaNeue"/>
              </a:rPr>
              <a:t>L1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규제를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사용하여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모델의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특성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선택을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수행</a:t>
            </a:r>
            <a:r>
              <a:rPr lang="en-US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.</a:t>
            </a:r>
            <a:r>
              <a:rPr lang="en-US" altLang="ko-KR" sz="1400" b="1" kern="100" dirty="0">
                <a:solidFill>
                  <a:srgbClr val="2A314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가중치의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일부를</a:t>
            </a:r>
            <a:r>
              <a:rPr lang="en-US" altLang="ko-KR" sz="1400" b="1" kern="0" dirty="0">
                <a:solidFill>
                  <a:srgbClr val="2A3140"/>
                </a:solidFill>
                <a:effectLst/>
                <a:latin typeface="HelveticaNeue"/>
                <a:ea typeface="AppleSDGothicNeo-Regular"/>
                <a:cs typeface="HelveticaNeue"/>
              </a:rPr>
              <a:t> 0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으로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만들어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특성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선택을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수행</a:t>
            </a:r>
            <a:r>
              <a:rPr lang="en-US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.</a:t>
            </a:r>
            <a:r>
              <a:rPr lang="en-US" altLang="ko-KR" sz="1400" b="1" kern="0" dirty="0">
                <a:solidFill>
                  <a:srgbClr val="2A3140"/>
                </a:solidFill>
                <a:effectLst/>
                <a:latin typeface="HelveticaNeue"/>
                <a:ea typeface="AppleSDGothicNeo-Regular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모델을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더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해석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가능하게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만</a:t>
            </a:r>
            <a:r>
              <a:rPr lang="ko-KR" altLang="en-US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듦</a:t>
            </a:r>
            <a:endParaRPr lang="en-US" altLang="ko-KR" sz="1400" b="1" kern="0" dirty="0">
              <a:solidFill>
                <a:srgbClr val="2A3140"/>
              </a:solidFill>
              <a:effectLst/>
              <a:latin typeface="HelveticaNeue"/>
              <a:ea typeface="AppleSDGothicNeo-Regular"/>
              <a:cs typeface="HelveticaNeue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DE7B86-78F3-7A86-AE25-AB2C98DC48EF}"/>
              </a:ext>
            </a:extLst>
          </p:cNvPr>
          <p:cNvSpPr txBox="1"/>
          <p:nvPr/>
        </p:nvSpPr>
        <p:spPr>
          <a:xfrm>
            <a:off x="358624" y="807400"/>
            <a:ext cx="4532615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b="1" dirty="0"/>
              <a:t>&lt;</a:t>
            </a:r>
            <a:r>
              <a:rPr lang="ko-KR" altLang="en-US" b="1" dirty="0"/>
              <a:t>여러 방법의 </a:t>
            </a:r>
            <a:r>
              <a:rPr lang="en-US" altLang="ko-KR" b="1" dirty="0"/>
              <a:t>Regression </a:t>
            </a:r>
            <a:r>
              <a:rPr lang="ko-KR" altLang="en-US" b="1" dirty="0"/>
              <a:t>사용</a:t>
            </a:r>
            <a:r>
              <a:rPr lang="en-US" altLang="ko-KR" b="1" dirty="0"/>
              <a:t>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8967D9-B0C4-D553-3F3F-B023E7D48D40}"/>
              </a:ext>
            </a:extLst>
          </p:cNvPr>
          <p:cNvSpPr txBox="1"/>
          <p:nvPr/>
        </p:nvSpPr>
        <p:spPr>
          <a:xfrm>
            <a:off x="2078181" y="5925786"/>
            <a:ext cx="78674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0" dirty="0">
                <a:solidFill>
                  <a:srgbClr val="0070C0"/>
                </a:solidFill>
                <a:effectLst/>
                <a:latin typeface="NanumGothic"/>
              </a:rPr>
              <a:t>L1 Norm</a:t>
            </a:r>
            <a:r>
              <a:rPr lang="ko-KR" altLang="en-US" sz="1400" b="1" dirty="0">
                <a:solidFill>
                  <a:srgbClr val="0070C0"/>
                </a:solidFill>
                <a:latin typeface="NanumGothic"/>
              </a:rPr>
              <a:t> </a:t>
            </a:r>
            <a:r>
              <a:rPr lang="en-US" altLang="ko-KR" sz="1400" b="1" dirty="0">
                <a:solidFill>
                  <a:srgbClr val="0070C0"/>
                </a:solidFill>
                <a:latin typeface="NanumGothic"/>
              </a:rPr>
              <a:t>: </a:t>
            </a:r>
            <a:r>
              <a:rPr lang="ko-KR" altLang="en-US" sz="1400" b="1" i="0" dirty="0">
                <a:solidFill>
                  <a:srgbClr val="0070C0"/>
                </a:solidFill>
                <a:effectLst/>
                <a:latin typeface="NanumGothic"/>
              </a:rPr>
              <a:t> 서로 다른 두 벡터를 나타내는 각 원소들의 차이의 절댓값의 합</a:t>
            </a:r>
            <a:endParaRPr lang="en-US" altLang="ko-KR" sz="1400" b="1" i="0" dirty="0">
              <a:solidFill>
                <a:srgbClr val="0070C0"/>
              </a:solidFill>
              <a:effectLst/>
              <a:latin typeface="NanumGothic"/>
            </a:endParaRPr>
          </a:p>
          <a:p>
            <a:endParaRPr lang="en-US" altLang="ko-KR" sz="1400" dirty="0">
              <a:solidFill>
                <a:srgbClr val="0070C0"/>
              </a:solidFill>
              <a:latin typeface="NanumGothic"/>
            </a:endParaRPr>
          </a:p>
          <a:p>
            <a:r>
              <a:rPr lang="en-US" altLang="ko-KR" sz="1400" b="1" i="0" dirty="0">
                <a:solidFill>
                  <a:srgbClr val="0070C0"/>
                </a:solidFill>
                <a:effectLst/>
                <a:latin typeface="NanumGothic"/>
              </a:rPr>
              <a:t>L2 Norm : </a:t>
            </a:r>
            <a:r>
              <a:rPr lang="ko-KR" altLang="en-US" sz="1400" b="1" i="0" dirty="0">
                <a:solidFill>
                  <a:srgbClr val="0070C0"/>
                </a:solidFill>
                <a:effectLst/>
                <a:latin typeface="NanumGothic"/>
              </a:rPr>
              <a:t>서로 다른 두 벡터 사이의 유클리드 거리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704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5CC4A77-758B-842E-2484-0C3D7BC9BAB5}"/>
              </a:ext>
            </a:extLst>
          </p:cNvPr>
          <p:cNvSpPr/>
          <p:nvPr/>
        </p:nvSpPr>
        <p:spPr>
          <a:xfrm>
            <a:off x="252693" y="274583"/>
            <a:ext cx="11401986" cy="4437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7000">
                <a:srgbClr val="ECEDEF"/>
              </a:gs>
            </a:gsLst>
            <a:lin ang="16200000" scaled="1"/>
            <a:tileRect/>
          </a:gradFill>
          <a:ln>
            <a:noFill/>
          </a:ln>
          <a:effectLst>
            <a:innerShdw blurRad="152400" dist="101600" dir="189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2788">
              <a:tabLst>
                <a:tab pos="1524000" algn="l"/>
                <a:tab pos="2419350" algn="l"/>
              </a:tabLst>
              <a:defRPr/>
            </a:pPr>
            <a:r>
              <a:rPr lang="ko-KR" altLang="en-US" sz="2000" b="1" i="1" kern="0" dirty="0">
                <a:ln w="158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회귀 분석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2BA506F-01BD-0813-7373-682647ACA166}"/>
              </a:ext>
            </a:extLst>
          </p:cNvPr>
          <p:cNvSpPr/>
          <p:nvPr/>
        </p:nvSpPr>
        <p:spPr>
          <a:xfrm>
            <a:off x="536375" y="282340"/>
            <a:ext cx="428237" cy="428237"/>
          </a:xfrm>
          <a:prstGeom prst="ellipse">
            <a:avLst/>
          </a:prstGeom>
          <a:solidFill>
            <a:srgbClr val="FF6600"/>
          </a:solidFill>
          <a:ln w="19050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balanced" dir="t">
              <a:rot lat="0" lon="0" rev="4800000"/>
            </a:lightRig>
          </a:scene3d>
          <a:sp3d>
            <a:bevelT w="241300" h="158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2A53C3-079C-93B2-0740-CEC8351312A2}"/>
              </a:ext>
            </a:extLst>
          </p:cNvPr>
          <p:cNvSpPr txBox="1"/>
          <p:nvPr/>
        </p:nvSpPr>
        <p:spPr>
          <a:xfrm>
            <a:off x="1288474" y="1737665"/>
            <a:ext cx="9814955" cy="4632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0">
              <a:lnSpc>
                <a:spcPct val="107000"/>
              </a:lnSpc>
              <a:spcAft>
                <a:spcPts val="800"/>
              </a:spcAft>
              <a:tabLst>
                <a:tab pos="139700" algn="l"/>
                <a:tab pos="457200" algn="l"/>
              </a:tabLst>
            </a:pPr>
            <a:r>
              <a:rPr lang="en-US" altLang="ko-KR" b="1" kern="0" dirty="0">
                <a:solidFill>
                  <a:srgbClr val="2A3140"/>
                </a:solidFill>
                <a:effectLst/>
                <a:latin typeface="HelveticaNeue"/>
                <a:ea typeface="AppleSDGothicNeo-Regular"/>
                <a:cs typeface="HelveticaNeue"/>
              </a:rPr>
              <a:t>4.		</a:t>
            </a:r>
            <a:r>
              <a:rPr lang="en-US" altLang="ko-KR" b="1" kern="0" dirty="0" err="1">
                <a:solidFill>
                  <a:srgbClr val="2A3140"/>
                </a:solidFill>
                <a:effectLst/>
                <a:latin typeface="HelveticaNeue"/>
                <a:ea typeface="AppleSDGothicNeo-Regular"/>
                <a:cs typeface="HelveticaNeue"/>
              </a:rPr>
              <a:t>ElasticNet</a:t>
            </a:r>
            <a:r>
              <a:rPr lang="en-US" altLang="ko-KR" b="1" kern="0" dirty="0">
                <a:solidFill>
                  <a:srgbClr val="2A3140"/>
                </a:solidFill>
                <a:effectLst/>
                <a:latin typeface="HelveticaNeue"/>
                <a:ea typeface="AppleSDGothicNeo-Regular"/>
                <a:cs typeface="HelveticaNeue"/>
              </a:rPr>
              <a:t> Regression (</a:t>
            </a:r>
            <a:r>
              <a:rPr lang="ko-KR" altLang="ko-KR" b="1" kern="0" dirty="0" err="1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엘라스틱넷</a:t>
            </a:r>
            <a:r>
              <a:rPr lang="ko-KR" altLang="ko-KR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회귀</a:t>
            </a:r>
            <a:r>
              <a:rPr lang="en-US" altLang="ko-KR" b="1" kern="0" dirty="0">
                <a:solidFill>
                  <a:srgbClr val="2A3140"/>
                </a:solidFill>
                <a:effectLst/>
                <a:latin typeface="HelveticaNeue"/>
                <a:ea typeface="AppleSDGothicNeo-Regular"/>
                <a:cs typeface="HelveticaNeue"/>
              </a:rPr>
              <a:t>)</a:t>
            </a:r>
            <a:endParaRPr lang="ko-KR" altLang="ko-KR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l" latinLnBrk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596900" algn="l"/>
                <a:tab pos="914400" algn="l"/>
              </a:tabLst>
            </a:pPr>
            <a:r>
              <a:rPr lang="ko-KR" altLang="ko-KR" sz="1400" b="1" kern="0" dirty="0" err="1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릿지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회귀와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 err="1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라쏘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회귀를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결합한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모델</a:t>
            </a:r>
            <a:r>
              <a:rPr lang="en-US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.</a:t>
            </a:r>
            <a:r>
              <a:rPr lang="en-US" altLang="ko-KR" sz="1400" b="1" kern="0" dirty="0">
                <a:solidFill>
                  <a:srgbClr val="2A3140"/>
                </a:solidFill>
                <a:effectLst/>
                <a:latin typeface="HelveticaNeue"/>
                <a:ea typeface="AppleSDGothicNeo-Regular"/>
                <a:cs typeface="HelveticaNeue"/>
              </a:rPr>
              <a:t> L1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규제와</a:t>
            </a:r>
            <a:r>
              <a:rPr lang="en-US" altLang="ko-KR" sz="1400" b="1" kern="0" dirty="0">
                <a:solidFill>
                  <a:srgbClr val="2A3140"/>
                </a:solidFill>
                <a:effectLst/>
                <a:latin typeface="HelveticaNeue"/>
                <a:ea typeface="AppleSDGothicNeo-Regular"/>
                <a:cs typeface="HelveticaNeue"/>
              </a:rPr>
              <a:t> L2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규제를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동시에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적용</a:t>
            </a:r>
            <a:endParaRPr lang="ko-KR" altLang="ko-KR" sz="14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l" latinLnBrk="0">
              <a:lnSpc>
                <a:spcPct val="107000"/>
              </a:lnSpc>
              <a:spcAft>
                <a:spcPts val="800"/>
              </a:spcAft>
              <a:tabLst>
                <a:tab pos="139700" algn="l"/>
                <a:tab pos="457200" algn="l"/>
              </a:tabLst>
            </a:pPr>
            <a:endParaRPr lang="en-US" altLang="ko-KR" b="1" kern="0" dirty="0">
              <a:solidFill>
                <a:srgbClr val="2A3140"/>
              </a:solidFill>
              <a:effectLst/>
              <a:latin typeface="HelveticaNeue"/>
              <a:ea typeface="AppleSDGothicNeo-Regular"/>
              <a:cs typeface="HelveticaNeue"/>
            </a:endParaRPr>
          </a:p>
          <a:p>
            <a:pPr lvl="0" algn="l" latinLnBrk="0">
              <a:lnSpc>
                <a:spcPct val="107000"/>
              </a:lnSpc>
              <a:spcAft>
                <a:spcPts val="800"/>
              </a:spcAft>
              <a:tabLst>
                <a:tab pos="139700" algn="l"/>
                <a:tab pos="457200" algn="l"/>
              </a:tabLst>
            </a:pPr>
            <a:r>
              <a:rPr lang="en-US" altLang="ko-KR" b="1" kern="0" dirty="0">
                <a:solidFill>
                  <a:srgbClr val="2A3140"/>
                </a:solidFill>
                <a:effectLst/>
                <a:latin typeface="HelveticaNeue"/>
                <a:ea typeface="AppleSDGothicNeo-Regular"/>
                <a:cs typeface="HelveticaNeue"/>
              </a:rPr>
              <a:t>5.</a:t>
            </a:r>
            <a:r>
              <a:rPr lang="en-US" altLang="ko-KR" kern="0" dirty="0">
                <a:solidFill>
                  <a:srgbClr val="2A3140"/>
                </a:solidFill>
                <a:effectLst/>
                <a:latin typeface="HelveticaNeue"/>
                <a:ea typeface="AppleSDGothicNeo-Regular"/>
                <a:cs typeface="HelveticaNeue"/>
              </a:rPr>
              <a:t>	</a:t>
            </a:r>
            <a:r>
              <a:rPr lang="en-US" altLang="ko-KR" b="1" kern="0" dirty="0">
                <a:solidFill>
                  <a:srgbClr val="2A3140"/>
                </a:solidFill>
                <a:effectLst/>
                <a:latin typeface="HelveticaNeue"/>
                <a:ea typeface="AppleSDGothicNeo-Regular"/>
                <a:cs typeface="HelveticaNeue"/>
              </a:rPr>
              <a:t>       Gradient Boosting Regression (</a:t>
            </a:r>
            <a:r>
              <a:rPr lang="ko-KR" altLang="ko-KR" b="1" kern="0" dirty="0" err="1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그래디언트</a:t>
            </a:r>
            <a:r>
              <a:rPr lang="ko-KR" altLang="ko-KR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b="1" kern="0" dirty="0" err="1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부스팅</a:t>
            </a:r>
            <a:r>
              <a:rPr lang="ko-KR" altLang="ko-KR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회귀</a:t>
            </a:r>
            <a:r>
              <a:rPr lang="en-US" altLang="ko-KR" b="1" kern="0" dirty="0">
                <a:solidFill>
                  <a:srgbClr val="2A3140"/>
                </a:solidFill>
                <a:effectLst/>
                <a:latin typeface="HelveticaNeue"/>
                <a:ea typeface="AppleSDGothicNeo-Regular"/>
                <a:cs typeface="HelveticaNeue"/>
              </a:rPr>
              <a:t>):</a:t>
            </a:r>
            <a:endParaRPr lang="ko-KR" altLang="ko-KR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l" latinLnBrk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596900" algn="l"/>
                <a:tab pos="914400" algn="l"/>
              </a:tabLst>
            </a:pP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여러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개의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약한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학습기를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순차적으로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학습하여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예측을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수행하는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앙상블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모델</a:t>
            </a:r>
            <a:endParaRPr lang="ko-KR" altLang="ko-KR" sz="14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l" latinLnBrk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596900" algn="l"/>
                <a:tab pos="914400" algn="l"/>
              </a:tabLst>
            </a:pP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이전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모델의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오차를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보완하는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방향으로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새로운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모델을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학습</a:t>
            </a:r>
            <a:r>
              <a:rPr lang="en-US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.</a:t>
            </a:r>
            <a:r>
              <a:rPr lang="en-US" altLang="ko-KR" sz="1400" b="1" kern="0" dirty="0">
                <a:solidFill>
                  <a:srgbClr val="2A3140"/>
                </a:solidFill>
                <a:effectLst/>
                <a:latin typeface="HelveticaNeue"/>
                <a:ea typeface="AppleSDGothicNeo-Regular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예측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성능을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향상시</a:t>
            </a:r>
            <a:r>
              <a:rPr lang="ko-KR" altLang="en-US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킴</a:t>
            </a:r>
            <a:endParaRPr lang="en-US" altLang="ko-KR" sz="1400" b="1" kern="0" dirty="0">
              <a:solidFill>
                <a:srgbClr val="2A3140"/>
              </a:solidFill>
              <a:effectLst/>
              <a:latin typeface="맑은 고딕" panose="020B0503020000020004" pitchFamily="50" charset="-127"/>
              <a:ea typeface="AppleSDGothicNeo-Regular"/>
              <a:cs typeface="AppleSDGothicNeo-Regular"/>
            </a:endParaRPr>
          </a:p>
          <a:p>
            <a:pPr marL="742950" lvl="1" indent="-285750" algn="l" latinLnBrk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596900" algn="l"/>
                <a:tab pos="914400" algn="l"/>
              </a:tabLst>
            </a:pPr>
            <a:endParaRPr lang="ko-KR" altLang="ko-KR" sz="14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l" latinLnBrk="0">
              <a:lnSpc>
                <a:spcPct val="107000"/>
              </a:lnSpc>
              <a:spcAft>
                <a:spcPts val="800"/>
              </a:spcAft>
              <a:tabLst>
                <a:tab pos="139700" algn="l"/>
                <a:tab pos="457200" algn="l"/>
              </a:tabLst>
            </a:pPr>
            <a:r>
              <a:rPr lang="en-US" altLang="ko-KR" b="1" kern="0" dirty="0">
                <a:solidFill>
                  <a:srgbClr val="2A3140"/>
                </a:solidFill>
                <a:effectLst/>
                <a:latin typeface="HelveticaNeue"/>
                <a:ea typeface="AppleSDGothicNeo-Regular"/>
                <a:cs typeface="HelveticaNeue"/>
              </a:rPr>
              <a:t>6.	      AdaBoost Regression (</a:t>
            </a:r>
            <a:r>
              <a:rPr lang="ko-KR" altLang="ko-KR" b="1" kern="0" dirty="0" err="1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에이다부스트</a:t>
            </a:r>
            <a:r>
              <a:rPr lang="ko-KR" altLang="ko-KR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회귀</a:t>
            </a:r>
            <a:r>
              <a:rPr lang="en-US" altLang="ko-KR" b="1" kern="0" dirty="0">
                <a:solidFill>
                  <a:srgbClr val="2A3140"/>
                </a:solidFill>
                <a:effectLst/>
                <a:latin typeface="HelveticaNeue"/>
                <a:ea typeface="AppleSDGothicNeo-Regular"/>
                <a:cs typeface="HelveticaNeue"/>
              </a:rPr>
              <a:t>):</a:t>
            </a:r>
            <a:endParaRPr lang="ko-KR" altLang="ko-KR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l" latinLnBrk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596900" algn="l"/>
                <a:tab pos="914400" algn="l"/>
              </a:tabLst>
            </a:pP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이전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모델이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잘못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예측한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샘플에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가중치를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부여하여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다음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모델을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학습하고</a:t>
            </a:r>
            <a:r>
              <a:rPr lang="en-US" altLang="ko-KR" sz="1400" b="1" kern="0" dirty="0">
                <a:solidFill>
                  <a:srgbClr val="2A3140"/>
                </a:solidFill>
                <a:effectLst/>
                <a:latin typeface="HelveticaNeue"/>
                <a:ea typeface="AppleSDGothicNeo-Regular"/>
                <a:cs typeface="HelveticaNeue"/>
              </a:rPr>
              <a:t>,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예측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성능을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향상</a:t>
            </a:r>
            <a:r>
              <a:rPr lang="ko-KR" altLang="en-US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시킴</a:t>
            </a:r>
            <a:endParaRPr lang="en-US" altLang="ko-KR" sz="1400" b="1" kern="0" dirty="0">
              <a:solidFill>
                <a:srgbClr val="2A3140"/>
              </a:solidFill>
              <a:effectLst/>
              <a:latin typeface="맑은 고딕" panose="020B0503020000020004" pitchFamily="50" charset="-127"/>
              <a:ea typeface="AppleSDGothicNeo-Regular"/>
              <a:cs typeface="AppleSDGothicNeo-Regular"/>
            </a:endParaRPr>
          </a:p>
          <a:p>
            <a:pPr marL="742950" lvl="1" indent="-285750" algn="l" latinLnBrk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596900" algn="l"/>
                <a:tab pos="914400" algn="l"/>
              </a:tabLst>
            </a:pPr>
            <a:endParaRPr lang="ko-KR" altLang="ko-KR" sz="14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l" latinLnBrk="0">
              <a:lnSpc>
                <a:spcPct val="107000"/>
              </a:lnSpc>
              <a:spcAft>
                <a:spcPts val="800"/>
              </a:spcAft>
              <a:tabLst>
                <a:tab pos="139700" algn="l"/>
                <a:tab pos="457200" algn="l"/>
              </a:tabLst>
            </a:pPr>
            <a:r>
              <a:rPr lang="en-US" altLang="ko-KR" b="1" kern="0" dirty="0">
                <a:solidFill>
                  <a:srgbClr val="2A3140"/>
                </a:solidFill>
                <a:effectLst/>
                <a:latin typeface="HelveticaNeue"/>
                <a:ea typeface="AppleSDGothicNeo-Regular"/>
                <a:cs typeface="HelveticaNeue"/>
              </a:rPr>
              <a:t>7.       Support Vector Regression (</a:t>
            </a:r>
            <a:r>
              <a:rPr lang="ko-KR" altLang="ko-KR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서포트</a:t>
            </a:r>
            <a:r>
              <a:rPr lang="ko-KR" altLang="ko-KR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벡터</a:t>
            </a:r>
            <a:r>
              <a:rPr lang="ko-KR" altLang="ko-KR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회귀</a:t>
            </a:r>
            <a:r>
              <a:rPr lang="en-US" altLang="ko-KR" b="1" kern="0" dirty="0">
                <a:solidFill>
                  <a:srgbClr val="2A3140"/>
                </a:solidFill>
                <a:effectLst/>
                <a:latin typeface="HelveticaNeue"/>
                <a:ea typeface="AppleSDGothicNeo-Regular"/>
                <a:cs typeface="HelveticaNeue"/>
              </a:rPr>
              <a:t>):</a:t>
            </a:r>
            <a:endParaRPr lang="ko-KR" altLang="ko-KR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l" latinLnBrk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596900" algn="l"/>
                <a:tab pos="914400" algn="l"/>
              </a:tabLst>
            </a:pP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서포트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벡터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회귀는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서포트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벡터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머신</a:t>
            </a:r>
            <a:r>
              <a:rPr lang="en-US" altLang="ko-KR" sz="1400" b="1" kern="0" dirty="0">
                <a:solidFill>
                  <a:srgbClr val="2A3140"/>
                </a:solidFill>
                <a:effectLst/>
                <a:latin typeface="HelveticaNeue"/>
                <a:ea typeface="AppleSDGothicNeo-Regular"/>
                <a:cs typeface="HelveticaNeue"/>
              </a:rPr>
              <a:t>(SVM)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을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사용하여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회귀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문제를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해결하는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모델</a:t>
            </a:r>
            <a:endParaRPr lang="ko-KR" altLang="ko-KR" sz="14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l" latinLnBrk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596900" algn="l"/>
                <a:tab pos="914400" algn="l"/>
              </a:tabLst>
            </a:pP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입력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특성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공간에서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서포트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벡터를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찾고</a:t>
            </a:r>
            <a:r>
              <a:rPr lang="en-US" altLang="ko-KR" sz="1400" b="1" kern="0" dirty="0">
                <a:solidFill>
                  <a:srgbClr val="2A3140"/>
                </a:solidFill>
                <a:effectLst/>
                <a:latin typeface="HelveticaNeue"/>
                <a:ea typeface="AppleSDGothicNeo-Regular"/>
                <a:cs typeface="HelveticaNeue"/>
              </a:rPr>
              <a:t>,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이를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기반으로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예측을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수</a:t>
            </a:r>
            <a:r>
              <a:rPr lang="ko-KR" altLang="en-US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행</a:t>
            </a:r>
            <a:endParaRPr lang="ko-KR" altLang="ko-KR" sz="14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B6B87B-B444-472B-CBDF-DA23F63BD37E}"/>
              </a:ext>
            </a:extLst>
          </p:cNvPr>
          <p:cNvSpPr txBox="1"/>
          <p:nvPr/>
        </p:nvSpPr>
        <p:spPr>
          <a:xfrm>
            <a:off x="494811" y="773708"/>
            <a:ext cx="4532615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b="1" dirty="0"/>
              <a:t>&lt;</a:t>
            </a:r>
            <a:r>
              <a:rPr lang="ko-KR" altLang="en-US" b="1" dirty="0"/>
              <a:t>여러 방법의 </a:t>
            </a:r>
            <a:r>
              <a:rPr lang="en-US" altLang="ko-KR" b="1" dirty="0"/>
              <a:t>Regression </a:t>
            </a:r>
            <a:r>
              <a:rPr lang="ko-KR" altLang="en-US" b="1" dirty="0"/>
              <a:t>사용</a:t>
            </a:r>
            <a:r>
              <a:rPr lang="en-US" altLang="ko-KR" b="1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225799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5CC4A77-758B-842E-2484-0C3D7BC9BAB5}"/>
              </a:ext>
            </a:extLst>
          </p:cNvPr>
          <p:cNvSpPr/>
          <p:nvPr/>
        </p:nvSpPr>
        <p:spPr>
          <a:xfrm>
            <a:off x="252693" y="274583"/>
            <a:ext cx="11401986" cy="4437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7000">
                <a:srgbClr val="ECEDEF"/>
              </a:gs>
            </a:gsLst>
            <a:lin ang="16200000" scaled="1"/>
            <a:tileRect/>
          </a:gradFill>
          <a:ln>
            <a:noFill/>
          </a:ln>
          <a:effectLst>
            <a:innerShdw blurRad="152400" dist="101600" dir="189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2788">
              <a:tabLst>
                <a:tab pos="1524000" algn="l"/>
                <a:tab pos="2419350" algn="l"/>
              </a:tabLst>
              <a:defRPr/>
            </a:pPr>
            <a:r>
              <a:rPr lang="ko-KR" altLang="en-US" sz="2000" b="1" i="1" kern="0" dirty="0">
                <a:ln w="158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회귀 분석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2BA506F-01BD-0813-7373-682647ACA166}"/>
              </a:ext>
            </a:extLst>
          </p:cNvPr>
          <p:cNvSpPr/>
          <p:nvPr/>
        </p:nvSpPr>
        <p:spPr>
          <a:xfrm>
            <a:off x="536375" y="282340"/>
            <a:ext cx="428237" cy="428237"/>
          </a:xfrm>
          <a:prstGeom prst="ellipse">
            <a:avLst/>
          </a:prstGeom>
          <a:solidFill>
            <a:srgbClr val="FF6600"/>
          </a:solidFill>
          <a:ln w="19050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balanced" dir="t">
              <a:rot lat="0" lon="0" rev="4800000"/>
            </a:lightRig>
          </a:scene3d>
          <a:sp3d>
            <a:bevelT w="241300" h="158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B6B87B-B444-472B-CBDF-DA23F63BD37E}"/>
              </a:ext>
            </a:extLst>
          </p:cNvPr>
          <p:cNvSpPr txBox="1"/>
          <p:nvPr/>
        </p:nvSpPr>
        <p:spPr>
          <a:xfrm>
            <a:off x="316681" y="871576"/>
            <a:ext cx="4532615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b="1" dirty="0"/>
              <a:t>&lt;DT , </a:t>
            </a:r>
            <a:r>
              <a:rPr lang="ko-KR" altLang="en-US" b="1" dirty="0" err="1"/>
              <a:t>랜덤포레스트</a:t>
            </a:r>
            <a:r>
              <a:rPr lang="ko-KR" altLang="en-US" b="1" dirty="0"/>
              <a:t> 사용</a:t>
            </a:r>
            <a:r>
              <a:rPr lang="en-US" altLang="ko-KR" b="1" dirty="0"/>
              <a:t>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91D82-87D4-08E8-762F-6540E38AF1D6}"/>
              </a:ext>
            </a:extLst>
          </p:cNvPr>
          <p:cNvSpPr txBox="1"/>
          <p:nvPr/>
        </p:nvSpPr>
        <p:spPr>
          <a:xfrm>
            <a:off x="1628403" y="2025497"/>
            <a:ext cx="8239992" cy="3361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 latinLnBrk="0">
              <a:lnSpc>
                <a:spcPct val="107000"/>
              </a:lnSpc>
              <a:spcAft>
                <a:spcPts val="800"/>
              </a:spcAft>
              <a:buAutoNum type="arabicPeriod" startAt="8"/>
              <a:tabLst>
                <a:tab pos="139700" algn="l"/>
                <a:tab pos="457200" algn="l"/>
              </a:tabLst>
            </a:pPr>
            <a:r>
              <a:rPr lang="en-US" altLang="ko-KR" b="1" kern="0" dirty="0">
                <a:solidFill>
                  <a:srgbClr val="2A3140"/>
                </a:solidFill>
                <a:effectLst/>
                <a:latin typeface="HelveticaNeue"/>
                <a:ea typeface="AppleSDGothicNeo-Regular"/>
                <a:cs typeface="HelveticaNeue"/>
              </a:rPr>
              <a:t>Decision Tree (</a:t>
            </a:r>
            <a:r>
              <a:rPr lang="ko-KR" altLang="ko-KR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의사결정나무</a:t>
            </a:r>
            <a:r>
              <a:rPr lang="en-US" altLang="ko-KR" b="1" kern="0" dirty="0">
                <a:solidFill>
                  <a:srgbClr val="2A3140"/>
                </a:solidFill>
                <a:effectLst/>
                <a:latin typeface="HelveticaNeue"/>
                <a:ea typeface="AppleSDGothicNeo-Regular"/>
                <a:cs typeface="HelveticaNeue"/>
              </a:rPr>
              <a:t>)</a:t>
            </a:r>
          </a:p>
          <a:p>
            <a:pPr marL="342900" lvl="0" indent="-342900" algn="l" latinLnBrk="0">
              <a:lnSpc>
                <a:spcPct val="107000"/>
              </a:lnSpc>
              <a:spcAft>
                <a:spcPts val="800"/>
              </a:spcAft>
              <a:buAutoNum type="arabicPeriod" startAt="8"/>
              <a:tabLst>
                <a:tab pos="139700" algn="l"/>
                <a:tab pos="457200" algn="l"/>
              </a:tabLst>
            </a:pPr>
            <a:endParaRPr lang="ko-KR" altLang="ko-KR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l" latinLnBrk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596900" algn="l"/>
                <a:tab pos="914400" algn="l"/>
              </a:tabLst>
            </a:pP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입력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특성을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기반으로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타깃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변수를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분류하거나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예측데이터를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분할하는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규칙을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트리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형태로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구성하여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예측을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수행</a:t>
            </a:r>
            <a:endParaRPr lang="en-US" altLang="ko-KR" sz="1400" b="1" kern="0" dirty="0">
              <a:solidFill>
                <a:srgbClr val="2A3140"/>
              </a:solidFill>
              <a:effectLst/>
              <a:latin typeface="HelveticaNeue"/>
              <a:ea typeface="AppleSDGothicNeo-Regular"/>
              <a:cs typeface="HelveticaNeue"/>
            </a:endParaRPr>
          </a:p>
          <a:p>
            <a:pPr marL="742950" lvl="1" indent="-285750" algn="l" latinLnBrk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596900" algn="l"/>
                <a:tab pos="914400" algn="l"/>
              </a:tabLst>
            </a:pPr>
            <a:endParaRPr lang="ko-KR" altLang="ko-KR" sz="14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l" latinLnBrk="0">
              <a:lnSpc>
                <a:spcPct val="107000"/>
              </a:lnSpc>
              <a:spcAft>
                <a:spcPts val="800"/>
              </a:spcAft>
              <a:buAutoNum type="arabicPeriod" startAt="9"/>
              <a:tabLst>
                <a:tab pos="139700" algn="l"/>
                <a:tab pos="457200" algn="l"/>
              </a:tabLst>
            </a:pPr>
            <a:r>
              <a:rPr lang="en-US" altLang="ko-KR" b="1" kern="0" dirty="0">
                <a:solidFill>
                  <a:srgbClr val="2A3140"/>
                </a:solidFill>
                <a:effectLst/>
                <a:latin typeface="HelveticaNeue"/>
                <a:ea typeface="AppleSDGothicNeo-Regular"/>
                <a:cs typeface="HelveticaNeue"/>
              </a:rPr>
              <a:t>Random Forest (</a:t>
            </a:r>
            <a:r>
              <a:rPr lang="ko-KR" altLang="ko-KR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랜덤</a:t>
            </a:r>
            <a:r>
              <a:rPr lang="ko-KR" altLang="ko-KR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포레스트</a:t>
            </a:r>
            <a:r>
              <a:rPr lang="en-US" altLang="ko-KR" b="1" kern="0" dirty="0">
                <a:solidFill>
                  <a:srgbClr val="2A3140"/>
                </a:solidFill>
                <a:effectLst/>
                <a:latin typeface="HelveticaNeue"/>
                <a:ea typeface="AppleSDGothicNeo-Regular"/>
                <a:cs typeface="HelveticaNeue"/>
              </a:rPr>
              <a:t>)</a:t>
            </a:r>
          </a:p>
          <a:p>
            <a:pPr lvl="0" algn="l" latinLnBrk="0">
              <a:lnSpc>
                <a:spcPct val="107000"/>
              </a:lnSpc>
              <a:spcAft>
                <a:spcPts val="800"/>
              </a:spcAft>
              <a:tabLst>
                <a:tab pos="139700" algn="l"/>
                <a:tab pos="457200" algn="l"/>
              </a:tabLst>
            </a:pPr>
            <a:endParaRPr lang="ko-KR" altLang="ko-KR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l" latinLnBrk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596900" algn="l"/>
                <a:tab pos="914400" algn="l"/>
              </a:tabLst>
            </a:pP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여러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개의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의사결정나무를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앙상블한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모델로</a:t>
            </a:r>
            <a:r>
              <a:rPr lang="en-US" altLang="ko-KR" sz="1400" b="1" kern="0" dirty="0">
                <a:solidFill>
                  <a:srgbClr val="2A3140"/>
                </a:solidFill>
                <a:effectLst/>
                <a:latin typeface="HelveticaNeue"/>
                <a:ea typeface="AppleSDGothicNeo-Regular"/>
                <a:cs typeface="HelveticaNeue"/>
              </a:rPr>
              <a:t>,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각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트리의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예측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결과를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평균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또는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투표하여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최종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예측을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수행</a:t>
            </a:r>
            <a:endParaRPr lang="ko-KR" altLang="ko-KR" sz="14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l" latinLnBrk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596900" algn="l"/>
                <a:tab pos="914400" algn="l"/>
              </a:tabLst>
            </a:pP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의사결정나무의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과적합을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줄이고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일반화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성능을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HelveticaNeue"/>
                <a:cs typeface="HelveticaNeue"/>
              </a:rPr>
              <a:t> </a:t>
            </a:r>
            <a:r>
              <a:rPr lang="ko-KR" altLang="ko-KR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향상</a:t>
            </a:r>
            <a:r>
              <a:rPr lang="ko-KR" altLang="en-US" sz="1400" b="1" kern="0" dirty="0">
                <a:solidFill>
                  <a:srgbClr val="2A3140"/>
                </a:solidFill>
                <a:effectLst/>
                <a:latin typeface="맑은 고딕" panose="020B0503020000020004" pitchFamily="50" charset="-127"/>
                <a:ea typeface="AppleSDGothicNeo-Regular"/>
                <a:cs typeface="AppleSDGothicNeo-Regular"/>
              </a:rPr>
              <a:t>시킬 수 있음</a:t>
            </a:r>
            <a:endParaRPr lang="ko-KR" altLang="ko-KR" sz="14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842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5CC4A77-758B-842E-2484-0C3D7BC9BAB5}"/>
              </a:ext>
            </a:extLst>
          </p:cNvPr>
          <p:cNvSpPr/>
          <p:nvPr/>
        </p:nvSpPr>
        <p:spPr>
          <a:xfrm>
            <a:off x="252693" y="274583"/>
            <a:ext cx="11401986" cy="4437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7000">
                <a:srgbClr val="ECEDEF"/>
              </a:gs>
            </a:gsLst>
            <a:lin ang="16200000" scaled="1"/>
            <a:tileRect/>
          </a:gradFill>
          <a:ln>
            <a:noFill/>
          </a:ln>
          <a:effectLst>
            <a:innerShdw blurRad="152400" dist="101600" dir="189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2788">
              <a:tabLst>
                <a:tab pos="1524000" algn="l"/>
                <a:tab pos="2419350" algn="l"/>
              </a:tabLst>
              <a:defRPr/>
            </a:pPr>
            <a:r>
              <a:rPr lang="ko-KR" altLang="en-US" sz="2000" b="1" i="1" kern="0" dirty="0">
                <a:ln w="158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회귀 분석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2BA506F-01BD-0813-7373-682647ACA166}"/>
              </a:ext>
            </a:extLst>
          </p:cNvPr>
          <p:cNvSpPr/>
          <p:nvPr/>
        </p:nvSpPr>
        <p:spPr>
          <a:xfrm>
            <a:off x="536375" y="282340"/>
            <a:ext cx="428237" cy="428237"/>
          </a:xfrm>
          <a:prstGeom prst="ellipse">
            <a:avLst/>
          </a:prstGeom>
          <a:solidFill>
            <a:srgbClr val="FF6600"/>
          </a:solidFill>
          <a:ln w="19050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balanced" dir="t">
              <a:rot lat="0" lon="0" rev="4800000"/>
            </a:lightRig>
          </a:scene3d>
          <a:sp3d>
            <a:bevelT w="241300" h="158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2A53C3-079C-93B2-0740-CEC8351312A2}"/>
              </a:ext>
            </a:extLst>
          </p:cNvPr>
          <p:cNvSpPr txBox="1"/>
          <p:nvPr/>
        </p:nvSpPr>
        <p:spPr>
          <a:xfrm>
            <a:off x="7243545" y="5581480"/>
            <a:ext cx="486709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b="1" dirty="0">
                <a:solidFill>
                  <a:srgbClr val="FF0000"/>
                </a:solidFill>
              </a:rPr>
              <a:t>'Gradient Boosting’ </a:t>
            </a:r>
            <a:r>
              <a:rPr lang="ko-KR" altLang="en-US" b="1" dirty="0">
                <a:solidFill>
                  <a:srgbClr val="FF0000"/>
                </a:solidFill>
              </a:rPr>
              <a:t>에서 가장 높은 </a:t>
            </a:r>
            <a:r>
              <a:rPr lang="en-US" altLang="ko-KR" b="1" dirty="0">
                <a:solidFill>
                  <a:srgbClr val="FF0000"/>
                </a:solidFill>
              </a:rPr>
              <a:t>R2 </a:t>
            </a:r>
            <a:r>
              <a:rPr lang="ko-KR" altLang="en-US" b="1" dirty="0">
                <a:solidFill>
                  <a:srgbClr val="FF0000"/>
                </a:solidFill>
              </a:rPr>
              <a:t>값 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DE7B86-78F3-7A86-AE25-AB2C98DC48EF}"/>
              </a:ext>
            </a:extLst>
          </p:cNvPr>
          <p:cNvSpPr txBox="1"/>
          <p:nvPr/>
        </p:nvSpPr>
        <p:spPr>
          <a:xfrm>
            <a:off x="109242" y="917705"/>
            <a:ext cx="4532615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/>
              <a:t>각 모델을 이용한 </a:t>
            </a:r>
            <a:r>
              <a:rPr lang="en-US" altLang="ko-KR" b="1" dirty="0"/>
              <a:t>R2</a:t>
            </a:r>
            <a:r>
              <a:rPr lang="ko-KR" altLang="en-US" b="1" dirty="0"/>
              <a:t> 값 비교</a:t>
            </a:r>
            <a:endParaRPr lang="en-US" altLang="ko-KR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296709-63C3-7261-8AFC-9EF623C90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946" y="3195366"/>
            <a:ext cx="4434288" cy="19691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1E5E9C8-F784-758E-F080-B4535F0EA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297" y="1919574"/>
            <a:ext cx="6184020" cy="47543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9446E31-26AB-C4E3-A294-3FC695CF0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9946" y="1919574"/>
            <a:ext cx="2888429" cy="96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318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5CC4A77-758B-842E-2484-0C3D7BC9BAB5}"/>
              </a:ext>
            </a:extLst>
          </p:cNvPr>
          <p:cNvSpPr/>
          <p:nvPr/>
        </p:nvSpPr>
        <p:spPr>
          <a:xfrm>
            <a:off x="252693" y="274583"/>
            <a:ext cx="11401986" cy="4437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7000">
                <a:srgbClr val="ECEDEF"/>
              </a:gs>
            </a:gsLst>
            <a:lin ang="16200000" scaled="1"/>
            <a:tileRect/>
          </a:gradFill>
          <a:ln>
            <a:noFill/>
          </a:ln>
          <a:effectLst>
            <a:innerShdw blurRad="152400" dist="101600" dir="189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2788">
              <a:tabLst>
                <a:tab pos="1524000" algn="l"/>
                <a:tab pos="2419350" algn="l"/>
              </a:tabLst>
              <a:defRPr/>
            </a:pPr>
            <a:r>
              <a:rPr lang="ko-KR" altLang="en-US" sz="2000" b="1" i="1" kern="0" dirty="0">
                <a:ln w="158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회귀 분석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2BA506F-01BD-0813-7373-682647ACA166}"/>
              </a:ext>
            </a:extLst>
          </p:cNvPr>
          <p:cNvSpPr/>
          <p:nvPr/>
        </p:nvSpPr>
        <p:spPr>
          <a:xfrm>
            <a:off x="536375" y="282340"/>
            <a:ext cx="428237" cy="428237"/>
          </a:xfrm>
          <a:prstGeom prst="ellipse">
            <a:avLst/>
          </a:prstGeom>
          <a:solidFill>
            <a:srgbClr val="FF6600"/>
          </a:solidFill>
          <a:ln w="19050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balanced" dir="t">
              <a:rot lat="0" lon="0" rev="4800000"/>
            </a:lightRig>
          </a:scene3d>
          <a:sp3d>
            <a:bevelT w="241300" h="158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2A53C3-079C-93B2-0740-CEC8351312A2}"/>
              </a:ext>
            </a:extLst>
          </p:cNvPr>
          <p:cNvSpPr txBox="1"/>
          <p:nvPr/>
        </p:nvSpPr>
        <p:spPr>
          <a:xfrm>
            <a:off x="7243545" y="5581480"/>
            <a:ext cx="486709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b="1" dirty="0">
                <a:solidFill>
                  <a:srgbClr val="FF0000"/>
                </a:solidFill>
              </a:rPr>
              <a:t>'Gradient Boosting’ </a:t>
            </a:r>
            <a:r>
              <a:rPr lang="ko-KR" altLang="en-US" b="1" dirty="0">
                <a:solidFill>
                  <a:srgbClr val="FF0000"/>
                </a:solidFill>
              </a:rPr>
              <a:t>에서 가장 낮은 </a:t>
            </a:r>
            <a:r>
              <a:rPr lang="en-US" altLang="ko-KR" b="1" dirty="0">
                <a:solidFill>
                  <a:srgbClr val="FF0000"/>
                </a:solidFill>
              </a:rPr>
              <a:t>MSE </a:t>
            </a:r>
            <a:r>
              <a:rPr lang="ko-KR" altLang="en-US" b="1" dirty="0">
                <a:solidFill>
                  <a:srgbClr val="FF0000"/>
                </a:solidFill>
              </a:rPr>
              <a:t>값 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DE7B86-78F3-7A86-AE25-AB2C98DC48EF}"/>
              </a:ext>
            </a:extLst>
          </p:cNvPr>
          <p:cNvSpPr txBox="1"/>
          <p:nvPr/>
        </p:nvSpPr>
        <p:spPr>
          <a:xfrm>
            <a:off x="109242" y="917705"/>
            <a:ext cx="4532615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/>
              <a:t>각 모델을 이용한 </a:t>
            </a:r>
            <a:r>
              <a:rPr lang="en-US" altLang="ko-KR" b="1" dirty="0"/>
              <a:t>MSE</a:t>
            </a:r>
            <a:r>
              <a:rPr lang="ko-KR" altLang="en-US" b="1" dirty="0"/>
              <a:t> 값 비교</a:t>
            </a:r>
            <a:endParaRPr lang="en-US" altLang="ko-KR" b="1" dirty="0"/>
          </a:p>
        </p:txBody>
      </p:sp>
      <p:pic>
        <p:nvPicPr>
          <p:cNvPr id="1026" name="Picture 2" descr="머신러닝] 손실함수의 종류">
            <a:extLst>
              <a:ext uri="{FF2B5EF4-FFF2-40B4-BE49-F238E27FC236}">
                <a16:creationId xmlns:a16="http://schemas.microsoft.com/office/drawing/2014/main" id="{59EEF51C-D38E-87D9-0183-2520C2944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947" y="1923131"/>
            <a:ext cx="2954714" cy="94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812BAE7-17D0-95B4-9C73-9E87C9B04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947" y="3396656"/>
            <a:ext cx="3797495" cy="17971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955FC6-270C-650A-B6D2-678B2531F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572" y="1923131"/>
            <a:ext cx="6047447" cy="474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082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5CC4A77-758B-842E-2484-0C3D7BC9BAB5}"/>
              </a:ext>
            </a:extLst>
          </p:cNvPr>
          <p:cNvSpPr/>
          <p:nvPr/>
        </p:nvSpPr>
        <p:spPr>
          <a:xfrm>
            <a:off x="252693" y="274583"/>
            <a:ext cx="11401986" cy="4437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7000">
                <a:srgbClr val="ECEDEF"/>
              </a:gs>
            </a:gsLst>
            <a:lin ang="16200000" scaled="1"/>
            <a:tileRect/>
          </a:gradFill>
          <a:ln>
            <a:noFill/>
          </a:ln>
          <a:effectLst>
            <a:innerShdw blurRad="152400" dist="101600" dir="189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2788">
              <a:tabLst>
                <a:tab pos="1524000" algn="l"/>
                <a:tab pos="2419350" algn="l"/>
              </a:tabLst>
              <a:defRPr/>
            </a:pPr>
            <a:r>
              <a:rPr lang="ko-KR" altLang="en-US" sz="2000" b="1" i="1" kern="0" dirty="0">
                <a:ln w="158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회귀 분석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2BA506F-01BD-0813-7373-682647ACA166}"/>
              </a:ext>
            </a:extLst>
          </p:cNvPr>
          <p:cNvSpPr/>
          <p:nvPr/>
        </p:nvSpPr>
        <p:spPr>
          <a:xfrm>
            <a:off x="536375" y="282340"/>
            <a:ext cx="428237" cy="428237"/>
          </a:xfrm>
          <a:prstGeom prst="ellipse">
            <a:avLst/>
          </a:prstGeom>
          <a:solidFill>
            <a:srgbClr val="FF6600"/>
          </a:solidFill>
          <a:ln w="19050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balanced" dir="t">
              <a:rot lat="0" lon="0" rev="4800000"/>
            </a:lightRig>
          </a:scene3d>
          <a:sp3d>
            <a:bevelT w="241300" h="158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2A53C3-079C-93B2-0740-CEC8351312A2}"/>
              </a:ext>
            </a:extLst>
          </p:cNvPr>
          <p:cNvSpPr txBox="1"/>
          <p:nvPr/>
        </p:nvSpPr>
        <p:spPr>
          <a:xfrm>
            <a:off x="6787589" y="2516454"/>
            <a:ext cx="486709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b="1" dirty="0">
                <a:solidFill>
                  <a:srgbClr val="FF0000"/>
                </a:solidFill>
              </a:rPr>
              <a:t>‘</a:t>
            </a:r>
            <a:r>
              <a:rPr lang="ko-KR" altLang="en-US" b="1" dirty="0">
                <a:solidFill>
                  <a:srgbClr val="FF0000"/>
                </a:solidFill>
              </a:rPr>
              <a:t>기아</a:t>
            </a:r>
            <a:r>
              <a:rPr lang="en-US" altLang="ko-KR" b="1" dirty="0">
                <a:solidFill>
                  <a:srgbClr val="FF0000"/>
                </a:solidFill>
              </a:rPr>
              <a:t>’ / ‘</a:t>
            </a:r>
            <a:r>
              <a:rPr lang="ko-KR" altLang="en-US" b="1" dirty="0">
                <a:solidFill>
                  <a:srgbClr val="FF0000"/>
                </a:solidFill>
              </a:rPr>
              <a:t>현대</a:t>
            </a:r>
            <a:r>
              <a:rPr lang="en-US" altLang="ko-KR" b="1" dirty="0">
                <a:solidFill>
                  <a:srgbClr val="FF0000"/>
                </a:solidFill>
              </a:rPr>
              <a:t>’ </a:t>
            </a:r>
            <a:r>
              <a:rPr lang="ko-KR" altLang="en-US" b="1" dirty="0">
                <a:solidFill>
                  <a:srgbClr val="FF0000"/>
                </a:solidFill>
              </a:rPr>
              <a:t>차 로 구분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DE7B86-78F3-7A86-AE25-AB2C98DC48EF}"/>
              </a:ext>
            </a:extLst>
          </p:cNvPr>
          <p:cNvSpPr txBox="1"/>
          <p:nvPr/>
        </p:nvSpPr>
        <p:spPr>
          <a:xfrm>
            <a:off x="252693" y="4928401"/>
            <a:ext cx="5306971" cy="11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/>
              <a:t>이전 데이터에서 </a:t>
            </a:r>
            <a:r>
              <a:rPr lang="en-US" altLang="ko-KR" sz="1600" b="1" dirty="0"/>
              <a:t>293</a:t>
            </a:r>
            <a:r>
              <a:rPr lang="ko-KR" altLang="en-US" sz="1600" b="1" dirty="0"/>
              <a:t>개 차량 종류를</a:t>
            </a:r>
            <a:endParaRPr lang="en-US" altLang="ko-KR" sz="1600" b="1" dirty="0"/>
          </a:p>
          <a:p>
            <a:pPr algn="ctr">
              <a:lnSpc>
                <a:spcPct val="150000"/>
              </a:lnSpc>
              <a:defRPr/>
            </a:pPr>
            <a:r>
              <a:rPr lang="ko-KR" altLang="en-US" sz="1600" b="1" dirty="0" err="1"/>
              <a:t>기아차</a:t>
            </a:r>
            <a:r>
              <a:rPr lang="en-US" altLang="ko-KR" sz="1600" b="1" dirty="0"/>
              <a:t>(1) / </a:t>
            </a:r>
            <a:r>
              <a:rPr lang="ko-KR" altLang="en-US" sz="1600" b="1" dirty="0"/>
              <a:t>현대차</a:t>
            </a:r>
            <a:r>
              <a:rPr lang="en-US" altLang="ko-KR" sz="1600" b="1" dirty="0"/>
              <a:t>(2)</a:t>
            </a:r>
            <a:r>
              <a:rPr lang="ko-KR" altLang="en-US" sz="1600" b="1" dirty="0"/>
              <a:t> 로 나누고</a:t>
            </a:r>
            <a:endParaRPr lang="en-US" altLang="ko-KR" sz="1600" b="1" dirty="0"/>
          </a:p>
          <a:p>
            <a:pPr algn="ctr">
              <a:lnSpc>
                <a:spcPct val="150000"/>
              </a:lnSpc>
              <a:defRPr/>
            </a:pPr>
            <a:r>
              <a:rPr lang="en-US" altLang="ko-KR" sz="1600" b="1" dirty="0"/>
              <a:t>‘</a:t>
            </a:r>
            <a:r>
              <a:rPr lang="en-US" altLang="ko-KR" sz="1600" b="1" dirty="0" err="1"/>
              <a:t>is_genesis</a:t>
            </a:r>
            <a:r>
              <a:rPr lang="en-US" altLang="ko-KR" sz="1600" b="1" dirty="0"/>
              <a:t>’ </a:t>
            </a:r>
            <a:r>
              <a:rPr lang="ko-KR" altLang="en-US" sz="1600" b="1" dirty="0"/>
              <a:t>변수를 제거하여 수행</a:t>
            </a:r>
            <a:endParaRPr lang="en-US" altLang="ko-KR" sz="16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42476F-832F-6FFB-6996-3C20A8A28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93" y="1003465"/>
            <a:ext cx="5710772" cy="29332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8D276FC-3C3B-FDE4-148F-1F0DF1A58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530" y="3828420"/>
            <a:ext cx="5430346" cy="2746229"/>
          </a:xfrm>
          <a:prstGeom prst="rect">
            <a:avLst/>
          </a:prstGeom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F5329698-0AD5-3D0E-6CAA-BE2864F93C27}"/>
              </a:ext>
            </a:extLst>
          </p:cNvPr>
          <p:cNvCxnSpPr/>
          <p:nvPr/>
        </p:nvCxnSpPr>
        <p:spPr>
          <a:xfrm rot="16200000" flipH="1">
            <a:off x="6060437" y="2442295"/>
            <a:ext cx="1274492" cy="1056904"/>
          </a:xfrm>
          <a:prstGeom prst="bentConnector3">
            <a:avLst>
              <a:gd name="adj1" fmla="val 2014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154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5CC4A77-758B-842E-2484-0C3D7BC9BAB5}"/>
              </a:ext>
            </a:extLst>
          </p:cNvPr>
          <p:cNvSpPr/>
          <p:nvPr/>
        </p:nvSpPr>
        <p:spPr>
          <a:xfrm>
            <a:off x="252693" y="274583"/>
            <a:ext cx="11401986" cy="4437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7000">
                <a:srgbClr val="ECEDEF"/>
              </a:gs>
            </a:gsLst>
            <a:lin ang="16200000" scaled="1"/>
            <a:tileRect/>
          </a:gradFill>
          <a:ln>
            <a:noFill/>
          </a:ln>
          <a:effectLst>
            <a:innerShdw blurRad="152400" dist="101600" dir="189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2788">
              <a:tabLst>
                <a:tab pos="1524000" algn="l"/>
                <a:tab pos="2419350" algn="l"/>
              </a:tabLst>
              <a:defRPr/>
            </a:pPr>
            <a:r>
              <a:rPr lang="ko-KR" altLang="en-US" sz="2000" b="1" i="1" kern="0" dirty="0">
                <a:ln w="158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회귀 분석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2BA506F-01BD-0813-7373-682647ACA166}"/>
              </a:ext>
            </a:extLst>
          </p:cNvPr>
          <p:cNvSpPr/>
          <p:nvPr/>
        </p:nvSpPr>
        <p:spPr>
          <a:xfrm>
            <a:off x="536375" y="282340"/>
            <a:ext cx="428237" cy="428237"/>
          </a:xfrm>
          <a:prstGeom prst="ellipse">
            <a:avLst/>
          </a:prstGeom>
          <a:solidFill>
            <a:srgbClr val="FF6600"/>
          </a:solidFill>
          <a:ln w="19050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balanced" dir="t">
              <a:rot lat="0" lon="0" rev="4800000"/>
            </a:lightRig>
          </a:scene3d>
          <a:sp3d>
            <a:bevelT w="241300" h="158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2A53C3-079C-93B2-0740-CEC8351312A2}"/>
              </a:ext>
            </a:extLst>
          </p:cNvPr>
          <p:cNvSpPr txBox="1"/>
          <p:nvPr/>
        </p:nvSpPr>
        <p:spPr>
          <a:xfrm>
            <a:off x="7243545" y="5581480"/>
            <a:ext cx="486709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b="1" dirty="0">
                <a:solidFill>
                  <a:srgbClr val="FF0000"/>
                </a:solidFill>
              </a:rPr>
              <a:t>'Gradient Boosting’ </a:t>
            </a:r>
            <a:r>
              <a:rPr lang="ko-KR" altLang="en-US" b="1" dirty="0">
                <a:solidFill>
                  <a:srgbClr val="FF0000"/>
                </a:solidFill>
              </a:rPr>
              <a:t>에서 가장 높은 </a:t>
            </a:r>
            <a:r>
              <a:rPr lang="en-US" altLang="ko-KR" b="1" dirty="0">
                <a:solidFill>
                  <a:srgbClr val="FF0000"/>
                </a:solidFill>
              </a:rPr>
              <a:t>R2 </a:t>
            </a:r>
            <a:r>
              <a:rPr lang="ko-KR" altLang="en-US" b="1" dirty="0">
                <a:solidFill>
                  <a:srgbClr val="FF0000"/>
                </a:solidFill>
              </a:rPr>
              <a:t>값 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DE7B86-78F3-7A86-AE25-AB2C98DC48EF}"/>
              </a:ext>
            </a:extLst>
          </p:cNvPr>
          <p:cNvSpPr txBox="1"/>
          <p:nvPr/>
        </p:nvSpPr>
        <p:spPr>
          <a:xfrm>
            <a:off x="109242" y="917705"/>
            <a:ext cx="4532615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/>
              <a:t>각 모델을 이용한 </a:t>
            </a:r>
            <a:r>
              <a:rPr lang="en-US" altLang="ko-KR" b="1" dirty="0"/>
              <a:t>R2</a:t>
            </a:r>
            <a:r>
              <a:rPr lang="ko-KR" altLang="en-US" b="1" dirty="0"/>
              <a:t> 값 비교</a:t>
            </a:r>
            <a:endParaRPr lang="en-US" altLang="ko-KR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446E31-26AB-C4E3-A294-3FC695CF0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946" y="1919574"/>
            <a:ext cx="2888429" cy="96613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5780A6D-B605-345F-8E81-039605A3C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611" y="1956597"/>
            <a:ext cx="5833439" cy="44323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57B569-4461-842E-C596-680CC4BB1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9946" y="3497568"/>
            <a:ext cx="3759393" cy="172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649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5CC4A77-758B-842E-2484-0C3D7BC9BAB5}"/>
              </a:ext>
            </a:extLst>
          </p:cNvPr>
          <p:cNvSpPr/>
          <p:nvPr/>
        </p:nvSpPr>
        <p:spPr>
          <a:xfrm>
            <a:off x="252693" y="274583"/>
            <a:ext cx="11401986" cy="4437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7000">
                <a:srgbClr val="ECEDEF"/>
              </a:gs>
            </a:gsLst>
            <a:lin ang="16200000" scaled="1"/>
            <a:tileRect/>
          </a:gradFill>
          <a:ln>
            <a:noFill/>
          </a:ln>
          <a:effectLst>
            <a:innerShdw blurRad="152400" dist="101600" dir="189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2788">
              <a:tabLst>
                <a:tab pos="1524000" algn="l"/>
                <a:tab pos="2419350" algn="l"/>
              </a:tabLst>
              <a:defRPr/>
            </a:pPr>
            <a:r>
              <a:rPr lang="ko-KR" altLang="en-US" sz="2000" b="1" i="1" kern="0" dirty="0">
                <a:ln w="158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회귀 분석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2BA506F-01BD-0813-7373-682647ACA166}"/>
              </a:ext>
            </a:extLst>
          </p:cNvPr>
          <p:cNvSpPr/>
          <p:nvPr/>
        </p:nvSpPr>
        <p:spPr>
          <a:xfrm>
            <a:off x="536375" y="282340"/>
            <a:ext cx="428237" cy="428237"/>
          </a:xfrm>
          <a:prstGeom prst="ellipse">
            <a:avLst/>
          </a:prstGeom>
          <a:solidFill>
            <a:srgbClr val="FF6600"/>
          </a:solidFill>
          <a:ln w="19050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balanced" dir="t">
              <a:rot lat="0" lon="0" rev="4800000"/>
            </a:lightRig>
          </a:scene3d>
          <a:sp3d>
            <a:bevelT w="241300" h="158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2A53C3-079C-93B2-0740-CEC8351312A2}"/>
              </a:ext>
            </a:extLst>
          </p:cNvPr>
          <p:cNvSpPr txBox="1"/>
          <p:nvPr/>
        </p:nvSpPr>
        <p:spPr>
          <a:xfrm>
            <a:off x="7047602" y="5700234"/>
            <a:ext cx="486709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b="1" dirty="0">
                <a:solidFill>
                  <a:srgbClr val="FF0000"/>
                </a:solidFill>
              </a:rPr>
              <a:t>'Gradient Boosting’ </a:t>
            </a:r>
            <a:r>
              <a:rPr lang="ko-KR" altLang="en-US" b="1" dirty="0">
                <a:solidFill>
                  <a:srgbClr val="FF0000"/>
                </a:solidFill>
              </a:rPr>
              <a:t>에서 가장 낮은 </a:t>
            </a:r>
            <a:r>
              <a:rPr lang="en-US" altLang="ko-KR" b="1" dirty="0">
                <a:solidFill>
                  <a:srgbClr val="FF0000"/>
                </a:solidFill>
              </a:rPr>
              <a:t>MSE </a:t>
            </a:r>
            <a:r>
              <a:rPr lang="ko-KR" altLang="en-US" b="1" dirty="0">
                <a:solidFill>
                  <a:srgbClr val="FF0000"/>
                </a:solidFill>
              </a:rPr>
              <a:t>값 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DE7B86-78F3-7A86-AE25-AB2C98DC48EF}"/>
              </a:ext>
            </a:extLst>
          </p:cNvPr>
          <p:cNvSpPr txBox="1"/>
          <p:nvPr/>
        </p:nvSpPr>
        <p:spPr>
          <a:xfrm>
            <a:off x="109242" y="917705"/>
            <a:ext cx="4532615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/>
              <a:t>각 모델을 이용한 </a:t>
            </a:r>
            <a:r>
              <a:rPr lang="en-US" altLang="ko-KR" b="1" dirty="0"/>
              <a:t>R2</a:t>
            </a:r>
            <a:r>
              <a:rPr lang="ko-KR" altLang="en-US" b="1" dirty="0"/>
              <a:t> 값 비교</a:t>
            </a:r>
            <a:endParaRPr lang="en-US" altLang="ko-KR" b="1" dirty="0"/>
          </a:p>
        </p:txBody>
      </p:sp>
      <p:pic>
        <p:nvPicPr>
          <p:cNvPr id="3" name="Picture 2" descr="머신러닝] 손실함수의 종류">
            <a:extLst>
              <a:ext uri="{FF2B5EF4-FFF2-40B4-BE49-F238E27FC236}">
                <a16:creationId xmlns:a16="http://schemas.microsoft.com/office/drawing/2014/main" id="{5453E395-9D15-BC82-99E1-DBF436D32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947" y="1923131"/>
            <a:ext cx="2954714" cy="94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E42EE9-37C6-DF98-A196-76B0275C0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047" y="1923131"/>
            <a:ext cx="5870838" cy="46610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2BE2FA1-6319-042A-DDA6-17AE7539A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9947" y="3355092"/>
            <a:ext cx="3702240" cy="179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9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5CC4A77-758B-842E-2484-0C3D7BC9BAB5}"/>
              </a:ext>
            </a:extLst>
          </p:cNvPr>
          <p:cNvSpPr/>
          <p:nvPr/>
        </p:nvSpPr>
        <p:spPr>
          <a:xfrm>
            <a:off x="252693" y="274583"/>
            <a:ext cx="11401986" cy="4437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7000">
                <a:srgbClr val="ECEDEF"/>
              </a:gs>
            </a:gsLst>
            <a:lin ang="16200000" scaled="1"/>
            <a:tileRect/>
          </a:gradFill>
          <a:ln>
            <a:noFill/>
          </a:ln>
          <a:effectLst>
            <a:innerShdw blurRad="152400" dist="101600" dir="189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2788">
              <a:tabLst>
                <a:tab pos="1524000" algn="l"/>
                <a:tab pos="2419350" algn="l"/>
              </a:tabLst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Gradient Boosting </a:t>
            </a:r>
            <a:r>
              <a:rPr lang="ko-KR" altLang="en-US" sz="2000" b="1" i="1" kern="0" dirty="0">
                <a:ln w="158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알고리즘의 높은 성능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2BA506F-01BD-0813-7373-682647ACA166}"/>
              </a:ext>
            </a:extLst>
          </p:cNvPr>
          <p:cNvSpPr/>
          <p:nvPr/>
        </p:nvSpPr>
        <p:spPr>
          <a:xfrm>
            <a:off x="536375" y="282340"/>
            <a:ext cx="428237" cy="428237"/>
          </a:xfrm>
          <a:prstGeom prst="ellipse">
            <a:avLst/>
          </a:prstGeom>
          <a:solidFill>
            <a:srgbClr val="FF6600"/>
          </a:solidFill>
          <a:ln w="19050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balanced" dir="t">
              <a:rot lat="0" lon="0" rev="4800000"/>
            </a:lightRig>
          </a:scene3d>
          <a:sp3d>
            <a:bevelT w="241300" h="158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DE7B86-78F3-7A86-AE25-AB2C98DC48EF}"/>
              </a:ext>
            </a:extLst>
          </p:cNvPr>
          <p:cNvSpPr txBox="1"/>
          <p:nvPr/>
        </p:nvSpPr>
        <p:spPr>
          <a:xfrm>
            <a:off x="109242" y="1178962"/>
            <a:ext cx="720002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/>
              <a:t>왜 </a:t>
            </a:r>
            <a:r>
              <a:rPr lang="en-US" altLang="ko-KR" b="1" dirty="0"/>
              <a:t>Gradient Boosting </a:t>
            </a:r>
            <a:r>
              <a:rPr lang="ko-KR" altLang="en-US" b="1" dirty="0"/>
              <a:t>알고리즘이 성능이 가장 좋을까</a:t>
            </a:r>
            <a:r>
              <a:rPr lang="en-US" altLang="ko-KR" b="1" dirty="0"/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AC65B2-686A-7721-41AB-81A29FD9E3EE}"/>
              </a:ext>
            </a:extLst>
          </p:cNvPr>
          <p:cNvSpPr txBox="1"/>
          <p:nvPr/>
        </p:nvSpPr>
        <p:spPr>
          <a:xfrm>
            <a:off x="252693" y="2093881"/>
            <a:ext cx="1179681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Boosting </a:t>
            </a:r>
            <a:r>
              <a:rPr kumimoji="1" lang="ko-KR" altLang="en-US" b="1" dirty="0"/>
              <a:t>기법</a:t>
            </a:r>
            <a:endParaRPr kumimoji="1" lang="en-US" altLang="ko-KR" b="1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여러개의</a:t>
            </a:r>
            <a:r>
              <a:rPr kumimoji="1" lang="ko-KR" altLang="en-US" dirty="0"/>
              <a:t> 알고리즘이 순차적으로 학습</a:t>
            </a:r>
            <a:r>
              <a:rPr kumimoji="1" lang="en-US" altLang="ko-KR" dirty="0"/>
              <a:t>-</a:t>
            </a:r>
            <a:r>
              <a:rPr kumimoji="1" lang="ko-KR" altLang="en-US" dirty="0"/>
              <a:t>예측하면서 이전에 학습한 알고리즘의 예측을 통해 다음 알고리즘에 반영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b="1" dirty="0"/>
              <a:t>Gradient Boosting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이전</a:t>
            </a:r>
            <a:r>
              <a:rPr kumimoji="1" lang="ko-KR" altLang="en-US" dirty="0"/>
              <a:t> 예측기가 만든 잔여오차에 새로운 예측기를 학습 시킴</a:t>
            </a:r>
            <a:endParaRPr kumimoji="1" lang="en-US" altLang="ko-KR" dirty="0"/>
          </a:p>
          <a:p>
            <a:r>
              <a:rPr kumimoji="1" lang="ko-KR" altLang="en-US" dirty="0"/>
              <a:t>가중치 업데이트를 </a:t>
            </a:r>
            <a:r>
              <a:rPr kumimoji="1" lang="ko-KR" altLang="en-US" dirty="0" err="1"/>
              <a:t>경사하강법</a:t>
            </a:r>
            <a:r>
              <a:rPr kumimoji="1" lang="ko-KR" altLang="en-US" dirty="0"/>
              <a:t> 기법으로 최적화된 결과 얻음</a:t>
            </a:r>
            <a:endParaRPr kumimoji="1" lang="ko-Kore-KR" altLang="en-US" dirty="0"/>
          </a:p>
        </p:txBody>
      </p:sp>
      <p:pic>
        <p:nvPicPr>
          <p:cNvPr id="4" name="그림 3" descr="텍스트, 라인, 폰트, 도표이(가) 표시된 사진&#10;&#10;자동 생성된 설명">
            <a:extLst>
              <a:ext uri="{FF2B5EF4-FFF2-40B4-BE49-F238E27FC236}">
                <a16:creationId xmlns:a16="http://schemas.microsoft.com/office/drawing/2014/main" id="{B41D9CB6-AAC4-2B50-4C95-FE8A657D2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457" y="3526042"/>
            <a:ext cx="5022850" cy="267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2395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5CC4A77-758B-842E-2484-0C3D7BC9BAB5}"/>
              </a:ext>
            </a:extLst>
          </p:cNvPr>
          <p:cNvSpPr/>
          <p:nvPr/>
        </p:nvSpPr>
        <p:spPr>
          <a:xfrm>
            <a:off x="252693" y="274583"/>
            <a:ext cx="11401986" cy="4437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7000">
                <a:srgbClr val="ECEDEF"/>
              </a:gs>
            </a:gsLst>
            <a:lin ang="16200000" scaled="1"/>
            <a:tileRect/>
          </a:gradFill>
          <a:ln>
            <a:noFill/>
          </a:ln>
          <a:effectLst>
            <a:innerShdw blurRad="152400" dist="101600" dir="189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2788">
              <a:tabLst>
                <a:tab pos="1524000" algn="l"/>
                <a:tab pos="2419350" algn="l"/>
              </a:tabLst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Gradient Linear Regression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2BA506F-01BD-0813-7373-682647ACA166}"/>
              </a:ext>
            </a:extLst>
          </p:cNvPr>
          <p:cNvSpPr/>
          <p:nvPr/>
        </p:nvSpPr>
        <p:spPr>
          <a:xfrm>
            <a:off x="536375" y="282340"/>
            <a:ext cx="428237" cy="428237"/>
          </a:xfrm>
          <a:prstGeom prst="ellipse">
            <a:avLst/>
          </a:prstGeom>
          <a:solidFill>
            <a:srgbClr val="FF6600"/>
          </a:solidFill>
          <a:ln w="19050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balanced" dir="t">
              <a:rot lat="0" lon="0" rev="4800000"/>
            </a:lightRig>
          </a:scene3d>
          <a:sp3d>
            <a:bevelT w="241300" h="158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2A53C3-079C-93B2-0740-CEC8351312A2}"/>
              </a:ext>
            </a:extLst>
          </p:cNvPr>
          <p:cNvSpPr txBox="1"/>
          <p:nvPr/>
        </p:nvSpPr>
        <p:spPr>
          <a:xfrm>
            <a:off x="7349471" y="4203943"/>
            <a:ext cx="430520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solidFill>
                  <a:srgbClr val="FF0000"/>
                </a:solidFill>
              </a:rPr>
              <a:t>선형적인 그래프 모양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DE7B86-78F3-7A86-AE25-AB2C98DC48EF}"/>
              </a:ext>
            </a:extLst>
          </p:cNvPr>
          <p:cNvSpPr txBox="1"/>
          <p:nvPr/>
        </p:nvSpPr>
        <p:spPr>
          <a:xfrm>
            <a:off x="750493" y="887805"/>
            <a:ext cx="10408722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/>
              <a:t>성능이 좋았던 </a:t>
            </a:r>
            <a:r>
              <a:rPr lang="en-US" altLang="ko-KR" b="1" dirty="0"/>
              <a:t>Gradient Linear Regression</a:t>
            </a:r>
            <a:r>
              <a:rPr lang="ko-KR" altLang="en-US" b="1" dirty="0"/>
              <a:t>를 이용하여</a:t>
            </a:r>
            <a:endParaRPr lang="en-US" altLang="ko-KR" b="1" dirty="0"/>
          </a:p>
          <a:p>
            <a:pPr algn="ctr">
              <a:lnSpc>
                <a:spcPct val="150000"/>
              </a:lnSpc>
              <a:defRPr/>
            </a:pPr>
            <a:r>
              <a:rPr lang="ko-KR" altLang="en-US" b="1" dirty="0"/>
              <a:t>더미 변수들인 </a:t>
            </a:r>
            <a:r>
              <a:rPr lang="en-US" altLang="ko-KR" b="1" dirty="0" err="1"/>
              <a:t>is_genesis</a:t>
            </a:r>
            <a:r>
              <a:rPr lang="en-US" altLang="ko-KR" b="1" dirty="0"/>
              <a:t>, auto, method, fuel </a:t>
            </a:r>
            <a:r>
              <a:rPr lang="ko-KR" altLang="en-US" b="1" dirty="0"/>
              <a:t>변수들 제거 후 데이터 스케일링 후 그래프 생성</a:t>
            </a:r>
            <a:endParaRPr lang="en-US" altLang="ko-KR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D08D42-E3C7-0A12-31D2-EC5F88669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93" y="2029657"/>
            <a:ext cx="6350326" cy="47119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1F5055-1E49-4DCF-AFB7-9E91C6308CA7}"/>
              </a:ext>
            </a:extLst>
          </p:cNvPr>
          <p:cNvSpPr txBox="1"/>
          <p:nvPr/>
        </p:nvSpPr>
        <p:spPr>
          <a:xfrm>
            <a:off x="7349471" y="3031038"/>
            <a:ext cx="430520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/>
              <a:t>실제 가격과 예측 가격 비교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337890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5CC4A77-758B-842E-2484-0C3D7BC9BAB5}"/>
              </a:ext>
            </a:extLst>
          </p:cNvPr>
          <p:cNvSpPr/>
          <p:nvPr/>
        </p:nvSpPr>
        <p:spPr>
          <a:xfrm>
            <a:off x="2312386" y="2269988"/>
            <a:ext cx="7567227" cy="162133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7000">
                <a:srgbClr val="ECEDEF"/>
              </a:gs>
            </a:gsLst>
            <a:lin ang="16200000" scaled="1"/>
            <a:tileRect/>
          </a:gradFill>
          <a:ln>
            <a:noFill/>
          </a:ln>
          <a:effectLst>
            <a:innerShdw blurRad="152400" dist="101600" dir="189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2788">
              <a:tabLst>
                <a:tab pos="1524000" algn="l"/>
                <a:tab pos="2419350" algn="l"/>
              </a:tabLst>
              <a:defRPr/>
            </a:pPr>
            <a:r>
              <a:rPr lang="ko-KR" altLang="en-US" sz="4400" b="1" i="1" kern="0" dirty="0">
                <a:ln w="158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  주제 선정 배경</a:t>
            </a:r>
            <a:endParaRPr lang="en-US" altLang="ko-KR" sz="4400" b="1" i="1" kern="0" dirty="0">
              <a:ln w="15875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26909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5CC4A77-758B-842E-2484-0C3D7BC9BAB5}"/>
              </a:ext>
            </a:extLst>
          </p:cNvPr>
          <p:cNvSpPr/>
          <p:nvPr/>
        </p:nvSpPr>
        <p:spPr>
          <a:xfrm>
            <a:off x="252693" y="274583"/>
            <a:ext cx="11401986" cy="4437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7000">
                <a:srgbClr val="ECEDEF"/>
              </a:gs>
            </a:gsLst>
            <a:lin ang="16200000" scaled="1"/>
            <a:tileRect/>
          </a:gradFill>
          <a:ln>
            <a:noFill/>
          </a:ln>
          <a:effectLst>
            <a:innerShdw blurRad="152400" dist="101600" dir="189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2788">
              <a:tabLst>
                <a:tab pos="1524000" algn="l"/>
                <a:tab pos="2419350" algn="l"/>
              </a:tabLst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Gradient Linear Regression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2BA506F-01BD-0813-7373-682647ACA166}"/>
              </a:ext>
            </a:extLst>
          </p:cNvPr>
          <p:cNvSpPr/>
          <p:nvPr/>
        </p:nvSpPr>
        <p:spPr>
          <a:xfrm>
            <a:off x="536375" y="282340"/>
            <a:ext cx="428237" cy="428237"/>
          </a:xfrm>
          <a:prstGeom prst="ellipse">
            <a:avLst/>
          </a:prstGeom>
          <a:solidFill>
            <a:srgbClr val="FF6600"/>
          </a:solidFill>
          <a:ln w="19050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balanced" dir="t">
              <a:rot lat="0" lon="0" rev="4800000"/>
            </a:lightRig>
          </a:scene3d>
          <a:sp3d>
            <a:bevelT w="241300" h="158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2A53C3-079C-93B2-0740-CEC8351312A2}"/>
              </a:ext>
            </a:extLst>
          </p:cNvPr>
          <p:cNvSpPr txBox="1"/>
          <p:nvPr/>
        </p:nvSpPr>
        <p:spPr>
          <a:xfrm>
            <a:off x="7349471" y="3764556"/>
            <a:ext cx="4305208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solidFill>
                  <a:srgbClr val="FF0000"/>
                </a:solidFill>
              </a:rPr>
              <a:t>연식이 가장 중요한 변수</a:t>
            </a:r>
            <a:endParaRPr lang="en-US" altLang="ko-KR" b="1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b="1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b="1" dirty="0">
                <a:solidFill>
                  <a:srgbClr val="FF0000"/>
                </a:solidFill>
              </a:rPr>
              <a:t>Model </a:t>
            </a:r>
            <a:r>
              <a:rPr lang="ko-KR" altLang="en-US" b="1" dirty="0">
                <a:solidFill>
                  <a:srgbClr val="FF0000"/>
                </a:solidFill>
              </a:rPr>
              <a:t>변수는 매우 낮은 중요도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DE7B86-78F3-7A86-AE25-AB2C98DC48EF}"/>
              </a:ext>
            </a:extLst>
          </p:cNvPr>
          <p:cNvSpPr txBox="1"/>
          <p:nvPr/>
        </p:nvSpPr>
        <p:spPr>
          <a:xfrm>
            <a:off x="750493" y="1052988"/>
            <a:ext cx="10408722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/>
              <a:t>변수 중요도 측정</a:t>
            </a:r>
            <a:endParaRPr lang="en-US" altLang="ko-KR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210DFA-D5EF-CF82-07D2-D9EA91B14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16" y="2232562"/>
            <a:ext cx="6922093" cy="409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173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5CC4A77-758B-842E-2484-0C3D7BC9BAB5}"/>
              </a:ext>
            </a:extLst>
          </p:cNvPr>
          <p:cNvSpPr/>
          <p:nvPr/>
        </p:nvSpPr>
        <p:spPr>
          <a:xfrm>
            <a:off x="252693" y="274583"/>
            <a:ext cx="11401986" cy="4437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7000">
                <a:srgbClr val="ECEDEF"/>
              </a:gs>
            </a:gsLst>
            <a:lin ang="16200000" scaled="1"/>
            <a:tileRect/>
          </a:gradFill>
          <a:ln>
            <a:noFill/>
          </a:ln>
          <a:effectLst>
            <a:innerShdw blurRad="152400" dist="101600" dir="189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2788">
              <a:tabLst>
                <a:tab pos="1524000" algn="l"/>
                <a:tab pos="2419350" algn="l"/>
              </a:tabLst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Linear Regression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2BA506F-01BD-0813-7373-682647ACA166}"/>
              </a:ext>
            </a:extLst>
          </p:cNvPr>
          <p:cNvSpPr/>
          <p:nvPr/>
        </p:nvSpPr>
        <p:spPr>
          <a:xfrm>
            <a:off x="536375" y="282340"/>
            <a:ext cx="428237" cy="428237"/>
          </a:xfrm>
          <a:prstGeom prst="ellipse">
            <a:avLst/>
          </a:prstGeom>
          <a:solidFill>
            <a:srgbClr val="FF6600"/>
          </a:solidFill>
          <a:ln w="19050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balanced" dir="t">
              <a:rot lat="0" lon="0" rev="4800000"/>
            </a:lightRig>
          </a:scene3d>
          <a:sp3d>
            <a:bevelT w="241300" h="158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2A53C3-079C-93B2-0740-CEC8351312A2}"/>
              </a:ext>
            </a:extLst>
          </p:cNvPr>
          <p:cNvSpPr txBox="1"/>
          <p:nvPr/>
        </p:nvSpPr>
        <p:spPr>
          <a:xfrm>
            <a:off x="7349471" y="3764556"/>
            <a:ext cx="430520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solidFill>
                  <a:srgbClr val="FF0000"/>
                </a:solidFill>
              </a:rPr>
              <a:t>선형적인 그래프 모양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DE7B86-78F3-7A86-AE25-AB2C98DC48EF}"/>
              </a:ext>
            </a:extLst>
          </p:cNvPr>
          <p:cNvSpPr txBox="1"/>
          <p:nvPr/>
        </p:nvSpPr>
        <p:spPr>
          <a:xfrm>
            <a:off x="750493" y="5713627"/>
            <a:ext cx="10408722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b="1" dirty="0"/>
              <a:t>Linear Regression</a:t>
            </a:r>
            <a:r>
              <a:rPr lang="ko-KR" altLang="en-US" b="1" dirty="0"/>
              <a:t>를 이용하여</a:t>
            </a:r>
            <a:endParaRPr lang="en-US" altLang="ko-KR" b="1" dirty="0"/>
          </a:p>
          <a:p>
            <a:pPr algn="ctr">
              <a:lnSpc>
                <a:spcPct val="150000"/>
              </a:lnSpc>
              <a:defRPr/>
            </a:pPr>
            <a:r>
              <a:rPr lang="ko-KR" altLang="en-US" b="1" dirty="0"/>
              <a:t>더미 변수들인 </a:t>
            </a:r>
            <a:r>
              <a:rPr lang="en-US" altLang="ko-KR" b="1" dirty="0" err="1"/>
              <a:t>is_genesis</a:t>
            </a:r>
            <a:r>
              <a:rPr lang="en-US" altLang="ko-KR" b="1" dirty="0"/>
              <a:t>, auto, method, fuel </a:t>
            </a:r>
            <a:r>
              <a:rPr lang="ko-KR" altLang="en-US" b="1" dirty="0"/>
              <a:t>변수들 제거 후 데이터 스케일링 후 그래프 생성</a:t>
            </a:r>
            <a:endParaRPr lang="en-US" altLang="ko-KR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17BD33-E94D-23CD-1747-ED864AA27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33" y="869535"/>
            <a:ext cx="6515435" cy="46928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02E8F8-9D64-870B-FE7C-33821002D9FD}"/>
              </a:ext>
            </a:extLst>
          </p:cNvPr>
          <p:cNvSpPr txBox="1"/>
          <p:nvPr/>
        </p:nvSpPr>
        <p:spPr>
          <a:xfrm>
            <a:off x="7349471" y="2359480"/>
            <a:ext cx="430520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/>
              <a:t>실제 가격과 예측 가격 비교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9764875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5CC4A77-758B-842E-2484-0C3D7BC9BAB5}"/>
              </a:ext>
            </a:extLst>
          </p:cNvPr>
          <p:cNvSpPr/>
          <p:nvPr/>
        </p:nvSpPr>
        <p:spPr>
          <a:xfrm>
            <a:off x="252693" y="274583"/>
            <a:ext cx="11401986" cy="4437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7000">
                <a:srgbClr val="ECEDEF"/>
              </a:gs>
            </a:gsLst>
            <a:lin ang="16200000" scaled="1"/>
            <a:tileRect/>
          </a:gradFill>
          <a:ln>
            <a:noFill/>
          </a:ln>
          <a:effectLst>
            <a:innerShdw blurRad="152400" dist="101600" dir="189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2788">
              <a:tabLst>
                <a:tab pos="1524000" algn="l"/>
                <a:tab pos="2419350" algn="l"/>
              </a:tabLst>
              <a:defRPr/>
            </a:pPr>
            <a:r>
              <a:rPr lang="ko-KR" altLang="en-US" sz="2000" b="1" i="1" kern="0" dirty="0">
                <a:ln w="158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데이터 처리 및 해석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2BA506F-01BD-0813-7373-682647ACA166}"/>
              </a:ext>
            </a:extLst>
          </p:cNvPr>
          <p:cNvSpPr/>
          <p:nvPr/>
        </p:nvSpPr>
        <p:spPr>
          <a:xfrm>
            <a:off x="536375" y="282340"/>
            <a:ext cx="428237" cy="428237"/>
          </a:xfrm>
          <a:prstGeom prst="ellipse">
            <a:avLst/>
          </a:prstGeom>
          <a:solidFill>
            <a:srgbClr val="FF6600"/>
          </a:solidFill>
          <a:ln w="19050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balanced" dir="t">
              <a:rot lat="0" lon="0" rev="4800000"/>
            </a:lightRig>
          </a:scene3d>
          <a:sp3d>
            <a:bevelT w="241300" h="158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6EAB1-16A9-A14D-C3A2-69AEE5449FEC}"/>
              </a:ext>
            </a:extLst>
          </p:cNvPr>
          <p:cNvSpPr txBox="1"/>
          <p:nvPr/>
        </p:nvSpPr>
        <p:spPr>
          <a:xfrm>
            <a:off x="6605009" y="2624446"/>
            <a:ext cx="461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선형회귀분석에서 각각의 변수들은 </a:t>
            </a:r>
            <a:r>
              <a:rPr lang="en-US" altLang="ko-KR" b="1" dirty="0"/>
              <a:t>p-value </a:t>
            </a:r>
            <a:r>
              <a:rPr lang="ko-KR" altLang="en-US" b="1" dirty="0"/>
              <a:t>값이 낮으므로 대체적으로 유의미함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E3A1CC-136A-BA8D-6EF8-F3D9FFAC722F}"/>
              </a:ext>
            </a:extLst>
          </p:cNvPr>
          <p:cNvSpPr txBox="1"/>
          <p:nvPr/>
        </p:nvSpPr>
        <p:spPr>
          <a:xfrm>
            <a:off x="6096000" y="4701968"/>
            <a:ext cx="5997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특히</a:t>
            </a:r>
            <a:r>
              <a:rPr lang="en-US" altLang="ko-KR" b="1" dirty="0"/>
              <a:t>, ‘</a:t>
            </a:r>
            <a:r>
              <a:rPr lang="ko-KR" altLang="en-US" b="1" dirty="0"/>
              <a:t>연식</a:t>
            </a:r>
            <a:r>
              <a:rPr lang="en-US" altLang="ko-KR" b="1" dirty="0"/>
              <a:t>’</a:t>
            </a:r>
            <a:r>
              <a:rPr lang="ko-KR" altLang="en-US" b="1" dirty="0"/>
              <a:t>과 </a:t>
            </a:r>
            <a:r>
              <a:rPr lang="en-US" altLang="ko-KR" b="1" dirty="0"/>
              <a:t>‘</a:t>
            </a:r>
            <a:r>
              <a:rPr lang="ko-KR" altLang="en-US" b="1" dirty="0"/>
              <a:t>주행거리</a:t>
            </a:r>
            <a:r>
              <a:rPr lang="en-US" altLang="ko-KR" b="1" dirty="0"/>
              <a:t>’, ‘</a:t>
            </a:r>
            <a:r>
              <a:rPr lang="ko-KR" altLang="en-US" b="1" dirty="0"/>
              <a:t>배기량</a:t>
            </a:r>
            <a:r>
              <a:rPr lang="en-US" altLang="ko-KR" b="1" dirty="0"/>
              <a:t>’</a:t>
            </a:r>
            <a:r>
              <a:rPr lang="ko-KR" altLang="en-US" b="1" dirty="0"/>
              <a:t>이 가장 유의미함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3FB2BA4-E1C0-28E4-F5B2-485C8E784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97" y="2478000"/>
            <a:ext cx="5192396" cy="253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58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5CC4A77-758B-842E-2484-0C3D7BC9BAB5}"/>
              </a:ext>
            </a:extLst>
          </p:cNvPr>
          <p:cNvSpPr/>
          <p:nvPr/>
        </p:nvSpPr>
        <p:spPr>
          <a:xfrm>
            <a:off x="252693" y="274583"/>
            <a:ext cx="11401986" cy="4437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7000">
                <a:srgbClr val="ECEDEF"/>
              </a:gs>
            </a:gsLst>
            <a:lin ang="16200000" scaled="1"/>
            <a:tileRect/>
          </a:gradFill>
          <a:ln>
            <a:noFill/>
          </a:ln>
          <a:effectLst>
            <a:innerShdw blurRad="152400" dist="101600" dir="189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2788">
              <a:tabLst>
                <a:tab pos="1524000" algn="l"/>
                <a:tab pos="2419350" algn="l"/>
              </a:tabLst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Linear Regression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2BA506F-01BD-0813-7373-682647ACA166}"/>
              </a:ext>
            </a:extLst>
          </p:cNvPr>
          <p:cNvSpPr/>
          <p:nvPr/>
        </p:nvSpPr>
        <p:spPr>
          <a:xfrm>
            <a:off x="536375" y="282340"/>
            <a:ext cx="428237" cy="428237"/>
          </a:xfrm>
          <a:prstGeom prst="ellipse">
            <a:avLst/>
          </a:prstGeom>
          <a:solidFill>
            <a:srgbClr val="FF6600"/>
          </a:solidFill>
          <a:ln w="19050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balanced" dir="t">
              <a:rot lat="0" lon="0" rev="4800000"/>
            </a:lightRig>
          </a:scene3d>
          <a:sp3d>
            <a:bevelT w="241300" h="158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DE7B86-78F3-7A86-AE25-AB2C98DC48EF}"/>
              </a:ext>
            </a:extLst>
          </p:cNvPr>
          <p:cNvSpPr txBox="1"/>
          <p:nvPr/>
        </p:nvSpPr>
        <p:spPr>
          <a:xfrm>
            <a:off x="750493" y="1052988"/>
            <a:ext cx="10408722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b="1" dirty="0"/>
              <a:t>Linear Regression </a:t>
            </a:r>
            <a:r>
              <a:rPr lang="ko-KR" altLang="en-US" b="1" dirty="0"/>
              <a:t>계수 측정</a:t>
            </a:r>
            <a:endParaRPr lang="en-US" altLang="ko-KR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8234F0-C213-147C-B791-5B83F4DEB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158" y="2855055"/>
            <a:ext cx="3316098" cy="19125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469D1AE-D47F-78D8-EC71-B0F262A14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75" y="2103942"/>
            <a:ext cx="7070945" cy="39558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8F966F-A76C-B99D-BFF9-AD375BDACBB5}"/>
              </a:ext>
            </a:extLst>
          </p:cNvPr>
          <p:cNvSpPr txBox="1"/>
          <p:nvPr/>
        </p:nvSpPr>
        <p:spPr>
          <a:xfrm>
            <a:off x="7699793" y="5438977"/>
            <a:ext cx="430520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b="1" dirty="0">
                <a:solidFill>
                  <a:srgbClr val="FF0000"/>
                </a:solidFill>
              </a:rPr>
              <a:t>'</a:t>
            </a:r>
            <a:r>
              <a:rPr lang="ko-KR" altLang="en-US" b="1" dirty="0">
                <a:solidFill>
                  <a:srgbClr val="FF0000"/>
                </a:solidFill>
              </a:rPr>
              <a:t>모델 종류</a:t>
            </a:r>
            <a:r>
              <a:rPr lang="en-US" altLang="ko-KR" b="1" dirty="0">
                <a:solidFill>
                  <a:srgbClr val="FF0000"/>
                </a:solidFill>
              </a:rPr>
              <a:t>'</a:t>
            </a:r>
            <a:r>
              <a:rPr lang="ko-KR" altLang="en-US" b="1" dirty="0">
                <a:solidFill>
                  <a:srgbClr val="FF0000"/>
                </a:solidFill>
              </a:rPr>
              <a:t>와 </a:t>
            </a:r>
            <a:r>
              <a:rPr lang="en-US" altLang="ko-KR" b="1" dirty="0">
                <a:solidFill>
                  <a:srgbClr val="FF0000"/>
                </a:solidFill>
              </a:rPr>
              <a:t>'</a:t>
            </a:r>
            <a:r>
              <a:rPr lang="ko-KR" altLang="en-US" b="1" dirty="0">
                <a:solidFill>
                  <a:srgbClr val="FF0000"/>
                </a:solidFill>
              </a:rPr>
              <a:t>연식</a:t>
            </a:r>
            <a:r>
              <a:rPr lang="en-US" altLang="ko-KR" b="1" dirty="0">
                <a:solidFill>
                  <a:srgbClr val="FF0000"/>
                </a:solidFill>
              </a:rPr>
              <a:t>'</a:t>
            </a:r>
            <a:r>
              <a:rPr lang="ko-KR" altLang="en-US" b="1" dirty="0">
                <a:solidFill>
                  <a:srgbClr val="FF0000"/>
                </a:solidFill>
              </a:rPr>
              <a:t>이 중요한 설명 변수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708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5CC4A77-758B-842E-2484-0C3D7BC9BAB5}"/>
              </a:ext>
            </a:extLst>
          </p:cNvPr>
          <p:cNvSpPr/>
          <p:nvPr/>
        </p:nvSpPr>
        <p:spPr>
          <a:xfrm>
            <a:off x="252693" y="274583"/>
            <a:ext cx="11401986" cy="4437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7000">
                <a:srgbClr val="ECEDEF"/>
              </a:gs>
            </a:gsLst>
            <a:lin ang="16200000" scaled="1"/>
            <a:tileRect/>
          </a:gradFill>
          <a:ln>
            <a:noFill/>
          </a:ln>
          <a:effectLst>
            <a:innerShdw blurRad="152400" dist="101600" dir="189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2788">
              <a:tabLst>
                <a:tab pos="1524000" algn="l"/>
                <a:tab pos="2419350" algn="l"/>
              </a:tabLst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Decision Tree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2BA506F-01BD-0813-7373-682647ACA166}"/>
              </a:ext>
            </a:extLst>
          </p:cNvPr>
          <p:cNvSpPr/>
          <p:nvPr/>
        </p:nvSpPr>
        <p:spPr>
          <a:xfrm>
            <a:off x="536375" y="282340"/>
            <a:ext cx="428237" cy="428237"/>
          </a:xfrm>
          <a:prstGeom prst="ellipse">
            <a:avLst/>
          </a:prstGeom>
          <a:solidFill>
            <a:srgbClr val="FF6600"/>
          </a:solidFill>
          <a:ln w="19050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balanced" dir="t">
              <a:rot lat="0" lon="0" rev="4800000"/>
            </a:lightRig>
          </a:scene3d>
          <a:sp3d>
            <a:bevelT w="241300" h="158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2A53C3-079C-93B2-0740-CEC8351312A2}"/>
              </a:ext>
            </a:extLst>
          </p:cNvPr>
          <p:cNvSpPr txBox="1"/>
          <p:nvPr/>
        </p:nvSpPr>
        <p:spPr>
          <a:xfrm>
            <a:off x="837210" y="6129125"/>
            <a:ext cx="1041466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/>
              <a:t>연식이 </a:t>
            </a:r>
            <a:r>
              <a:rPr lang="en-US" altLang="ko-KR" b="1" dirty="0"/>
              <a:t>5.5</a:t>
            </a:r>
            <a:r>
              <a:rPr lang="ko-KR" altLang="en-US" b="1" dirty="0"/>
              <a:t>년 이하</a:t>
            </a:r>
            <a:r>
              <a:rPr lang="en-US" altLang="ko-KR" b="1" dirty="0"/>
              <a:t>, </a:t>
            </a:r>
            <a:r>
              <a:rPr lang="ko-KR" altLang="en-US" b="1" dirty="0"/>
              <a:t>최고 출력이 </a:t>
            </a:r>
            <a:r>
              <a:rPr lang="en-US" altLang="ko-KR" b="1" dirty="0"/>
              <a:t>195 </a:t>
            </a:r>
            <a:r>
              <a:rPr lang="ko-KR" altLang="en-US" b="1" dirty="0"/>
              <a:t>이상</a:t>
            </a:r>
            <a:r>
              <a:rPr lang="en-US" altLang="ko-KR" b="1" dirty="0"/>
              <a:t>, </a:t>
            </a:r>
            <a:r>
              <a:rPr lang="ko-KR" altLang="en-US" b="1" dirty="0"/>
              <a:t>주행거리가 </a:t>
            </a:r>
            <a:r>
              <a:rPr lang="en-US" altLang="ko-KR" b="1" dirty="0"/>
              <a:t>51,575km </a:t>
            </a:r>
            <a:r>
              <a:rPr lang="ko-KR" altLang="en-US" b="1" dirty="0"/>
              <a:t>이하인 차량의 가격이 높음</a:t>
            </a:r>
            <a:endParaRPr lang="en-US" altLang="ko-K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DE7B86-78F3-7A86-AE25-AB2C98DC48EF}"/>
              </a:ext>
            </a:extLst>
          </p:cNvPr>
          <p:cNvSpPr txBox="1"/>
          <p:nvPr/>
        </p:nvSpPr>
        <p:spPr>
          <a:xfrm>
            <a:off x="109242" y="917705"/>
            <a:ext cx="4532615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b="1" dirty="0"/>
              <a:t>Decision Tree </a:t>
            </a:r>
            <a:r>
              <a:rPr lang="ko-KR" altLang="en-US" b="1" dirty="0"/>
              <a:t>를 이용한 해석</a:t>
            </a:r>
            <a:endParaRPr lang="en-US" altLang="ko-KR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8F0EAB-34C2-E1E6-FB94-2B51C2F39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42" y="1467121"/>
            <a:ext cx="8932852" cy="42722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2CB310-DF42-2EC3-8C84-C42D9131B880}"/>
              </a:ext>
            </a:extLst>
          </p:cNvPr>
          <p:cNvSpPr txBox="1"/>
          <p:nvPr/>
        </p:nvSpPr>
        <p:spPr>
          <a:xfrm>
            <a:off x="9797143" y="1620982"/>
            <a:ext cx="2125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연식</a:t>
            </a:r>
            <a:r>
              <a:rPr lang="ko-KR" altLang="en-US" b="1" dirty="0"/>
              <a:t>이 낮을 수록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A2571B-8104-44B4-698E-B5A44E06477A}"/>
              </a:ext>
            </a:extLst>
          </p:cNvPr>
          <p:cNvSpPr txBox="1"/>
          <p:nvPr/>
        </p:nvSpPr>
        <p:spPr>
          <a:xfrm>
            <a:off x="9595263" y="2358125"/>
            <a:ext cx="2327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주행거리</a:t>
            </a:r>
            <a:r>
              <a:rPr lang="ko-KR" altLang="en-US" b="1" dirty="0"/>
              <a:t>가 짧을수록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E99737-790D-C997-87CB-82E67FB05955}"/>
              </a:ext>
            </a:extLst>
          </p:cNvPr>
          <p:cNvSpPr txBox="1"/>
          <p:nvPr/>
        </p:nvSpPr>
        <p:spPr>
          <a:xfrm>
            <a:off x="9595263" y="3107008"/>
            <a:ext cx="232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최고출력</a:t>
            </a:r>
            <a:r>
              <a:rPr lang="ko-KR" altLang="en-US" b="1" dirty="0"/>
              <a:t>이 높을수록 </a:t>
            </a: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7E242903-F240-D787-A7A7-B6AFFFCD5011}"/>
              </a:ext>
            </a:extLst>
          </p:cNvPr>
          <p:cNvSpPr/>
          <p:nvPr/>
        </p:nvSpPr>
        <p:spPr>
          <a:xfrm>
            <a:off x="10471067" y="3764478"/>
            <a:ext cx="575954" cy="454292"/>
          </a:xfrm>
          <a:prstGeom prst="downArrow">
            <a:avLst>
              <a:gd name="adj1" fmla="val 23196"/>
              <a:gd name="adj2" fmla="val 382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5FA246-AD8A-C950-0CAE-0D5778112E9B}"/>
              </a:ext>
            </a:extLst>
          </p:cNvPr>
          <p:cNvSpPr txBox="1"/>
          <p:nvPr/>
        </p:nvSpPr>
        <p:spPr>
          <a:xfrm>
            <a:off x="9797143" y="4757679"/>
            <a:ext cx="200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중고가격</a:t>
            </a:r>
            <a:r>
              <a:rPr lang="ko-KR" altLang="en-US" b="1" dirty="0"/>
              <a:t>이 높음</a:t>
            </a:r>
          </a:p>
        </p:txBody>
      </p:sp>
    </p:spTree>
    <p:extLst>
      <p:ext uri="{BB962C8B-B14F-4D97-AF65-F5344CB8AC3E}">
        <p14:creationId xmlns:p14="http://schemas.microsoft.com/office/powerpoint/2010/main" val="3584517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5CC4A77-758B-842E-2484-0C3D7BC9BAB5}"/>
              </a:ext>
            </a:extLst>
          </p:cNvPr>
          <p:cNvSpPr/>
          <p:nvPr/>
        </p:nvSpPr>
        <p:spPr>
          <a:xfrm>
            <a:off x="252693" y="274583"/>
            <a:ext cx="11401986" cy="4437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7000">
                <a:srgbClr val="ECEDEF"/>
              </a:gs>
            </a:gsLst>
            <a:lin ang="16200000" scaled="1"/>
            <a:tileRect/>
          </a:gradFill>
          <a:ln>
            <a:noFill/>
          </a:ln>
          <a:effectLst>
            <a:innerShdw blurRad="152400" dist="101600" dir="189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2788">
              <a:tabLst>
                <a:tab pos="1524000" algn="l"/>
                <a:tab pos="2419350" algn="l"/>
              </a:tabLst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Random Forest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2BA506F-01BD-0813-7373-682647ACA166}"/>
              </a:ext>
            </a:extLst>
          </p:cNvPr>
          <p:cNvSpPr/>
          <p:nvPr/>
        </p:nvSpPr>
        <p:spPr>
          <a:xfrm>
            <a:off x="536375" y="282340"/>
            <a:ext cx="428237" cy="428237"/>
          </a:xfrm>
          <a:prstGeom prst="ellipse">
            <a:avLst/>
          </a:prstGeom>
          <a:solidFill>
            <a:srgbClr val="FF6600"/>
          </a:solidFill>
          <a:ln w="19050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balanced" dir="t">
              <a:rot lat="0" lon="0" rev="4800000"/>
            </a:lightRig>
          </a:scene3d>
          <a:sp3d>
            <a:bevelT w="241300" h="158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2A53C3-079C-93B2-0740-CEC8351312A2}"/>
              </a:ext>
            </a:extLst>
          </p:cNvPr>
          <p:cNvSpPr txBox="1"/>
          <p:nvPr/>
        </p:nvSpPr>
        <p:spPr>
          <a:xfrm>
            <a:off x="6364771" y="5807112"/>
            <a:ext cx="486709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solidFill>
                  <a:srgbClr val="FF0000"/>
                </a:solidFill>
              </a:rPr>
              <a:t>연식이 가장 중요한 변수 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DE7B86-78F3-7A86-AE25-AB2C98DC48EF}"/>
              </a:ext>
            </a:extLst>
          </p:cNvPr>
          <p:cNvSpPr txBox="1"/>
          <p:nvPr/>
        </p:nvSpPr>
        <p:spPr>
          <a:xfrm>
            <a:off x="109242" y="917705"/>
            <a:ext cx="4532615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b="1" dirty="0"/>
              <a:t>Random Forest </a:t>
            </a:r>
            <a:r>
              <a:rPr lang="ko-KR" altLang="en-US" b="1" dirty="0"/>
              <a:t>를 이용한 해석</a:t>
            </a:r>
            <a:endParaRPr lang="en-US" altLang="ko-KR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EF9270-F242-E676-1713-C505A7733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50" y="1685642"/>
            <a:ext cx="3943620" cy="22221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94DD511-BE17-691F-A0E5-439B0AAEE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209" y="1330036"/>
            <a:ext cx="5846470" cy="39901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BC0B12-F398-FE23-AF5F-D61AC0C28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949" y="4084615"/>
            <a:ext cx="3998159" cy="254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6458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5CC4A77-758B-842E-2484-0C3D7BC9BAB5}"/>
              </a:ext>
            </a:extLst>
          </p:cNvPr>
          <p:cNvSpPr/>
          <p:nvPr/>
        </p:nvSpPr>
        <p:spPr>
          <a:xfrm>
            <a:off x="252693" y="274583"/>
            <a:ext cx="11401986" cy="4437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7000">
                <a:srgbClr val="ECEDEF"/>
              </a:gs>
            </a:gsLst>
            <a:lin ang="16200000" scaled="1"/>
            <a:tileRect/>
          </a:gradFill>
          <a:ln>
            <a:noFill/>
          </a:ln>
          <a:effectLst>
            <a:innerShdw blurRad="152400" dist="101600" dir="189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2788">
              <a:tabLst>
                <a:tab pos="1524000" algn="l"/>
                <a:tab pos="2419350" algn="l"/>
              </a:tabLst>
              <a:defRPr/>
            </a:pPr>
            <a:r>
              <a:rPr lang="ko-KR" altLang="en-US" sz="2000" b="1" i="1" kern="0" dirty="0">
                <a:ln w="158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결론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2BA506F-01BD-0813-7373-682647ACA166}"/>
              </a:ext>
            </a:extLst>
          </p:cNvPr>
          <p:cNvSpPr/>
          <p:nvPr/>
        </p:nvSpPr>
        <p:spPr>
          <a:xfrm>
            <a:off x="536375" y="282340"/>
            <a:ext cx="428237" cy="428237"/>
          </a:xfrm>
          <a:prstGeom prst="ellipse">
            <a:avLst/>
          </a:prstGeom>
          <a:solidFill>
            <a:srgbClr val="FF6600"/>
          </a:solidFill>
          <a:ln w="19050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balanced" dir="t">
              <a:rot lat="0" lon="0" rev="4800000"/>
            </a:lightRig>
          </a:scene3d>
          <a:sp3d>
            <a:bevelT w="241300" h="158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F084EDF-ADD8-721A-235C-4AF205C10AE2}"/>
              </a:ext>
            </a:extLst>
          </p:cNvPr>
          <p:cNvGrpSpPr/>
          <p:nvPr/>
        </p:nvGrpSpPr>
        <p:grpSpPr>
          <a:xfrm>
            <a:off x="4212356" y="2676935"/>
            <a:ext cx="2012336" cy="2136923"/>
            <a:chOff x="4394263" y="2663525"/>
            <a:chExt cx="2012336" cy="2136923"/>
          </a:xfrm>
          <a:solidFill>
            <a:srgbClr val="FF6600"/>
          </a:solidFill>
        </p:grpSpPr>
        <p:sp>
          <p:nvSpPr>
            <p:cNvPr id="6" name="자유형 115">
              <a:extLst>
                <a:ext uri="{FF2B5EF4-FFF2-40B4-BE49-F238E27FC236}">
                  <a16:creationId xmlns:a16="http://schemas.microsoft.com/office/drawing/2014/main" id="{31A9F5AE-CE87-64E8-AFE5-C5E2B1C7EC0A}"/>
                </a:ext>
              </a:extLst>
            </p:cNvPr>
            <p:cNvSpPr/>
            <p:nvPr/>
          </p:nvSpPr>
          <p:spPr>
            <a:xfrm>
              <a:off x="4394263" y="2663525"/>
              <a:ext cx="1864189" cy="2080167"/>
            </a:xfrm>
            <a:custGeom>
              <a:avLst/>
              <a:gdLst>
                <a:gd name="connsiteX0" fmla="*/ 361561 w 1864189"/>
                <a:gd name="connsiteY0" fmla="*/ 0 h 2080167"/>
                <a:gd name="connsiteX1" fmla="*/ 1512880 w 1864189"/>
                <a:gd name="connsiteY1" fmla="*/ 0 h 2080167"/>
                <a:gd name="connsiteX2" fmla="*/ 1846028 w 1864189"/>
                <a:gd name="connsiteY2" fmla="*/ 220825 h 2080167"/>
                <a:gd name="connsiteX3" fmla="*/ 1864189 w 1864189"/>
                <a:gd name="connsiteY3" fmla="*/ 279329 h 2080167"/>
                <a:gd name="connsiteX4" fmla="*/ 1819976 w 1864189"/>
                <a:gd name="connsiteY4" fmla="*/ 279329 h 2080167"/>
                <a:gd name="connsiteX5" fmla="*/ 1808741 w 1864189"/>
                <a:gd name="connsiteY5" fmla="*/ 243136 h 2080167"/>
                <a:gd name="connsiteX6" fmla="*/ 1507370 w 1864189"/>
                <a:gd name="connsiteY6" fmla="*/ 43374 h 2080167"/>
                <a:gd name="connsiteX7" fmla="*/ 367070 w 1864189"/>
                <a:gd name="connsiteY7" fmla="*/ 43374 h 2080167"/>
                <a:gd name="connsiteX8" fmla="*/ 39996 w 1864189"/>
                <a:gd name="connsiteY8" fmla="*/ 370448 h 2080167"/>
                <a:gd name="connsiteX9" fmla="*/ 39996 w 1864189"/>
                <a:gd name="connsiteY9" fmla="*/ 1707694 h 2080167"/>
                <a:gd name="connsiteX10" fmla="*/ 367070 w 1864189"/>
                <a:gd name="connsiteY10" fmla="*/ 2034768 h 2080167"/>
                <a:gd name="connsiteX11" fmla="*/ 1337837 w 1864189"/>
                <a:gd name="connsiteY11" fmla="*/ 2034768 h 2080167"/>
                <a:gd name="connsiteX12" fmla="*/ 1337837 w 1864189"/>
                <a:gd name="connsiteY12" fmla="*/ 2080167 h 2080167"/>
                <a:gd name="connsiteX13" fmla="*/ 361561 w 1864189"/>
                <a:gd name="connsiteY13" fmla="*/ 2080167 h 2080167"/>
                <a:gd name="connsiteX14" fmla="*/ 0 w 1864189"/>
                <a:gd name="connsiteY14" fmla="*/ 1718606 h 2080167"/>
                <a:gd name="connsiteX15" fmla="*/ 0 w 1864189"/>
                <a:gd name="connsiteY15" fmla="*/ 361561 h 2080167"/>
                <a:gd name="connsiteX16" fmla="*/ 361561 w 1864189"/>
                <a:gd name="connsiteY16" fmla="*/ 0 h 208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4189" h="2080167">
                  <a:moveTo>
                    <a:pt x="361561" y="0"/>
                  </a:moveTo>
                  <a:lnTo>
                    <a:pt x="1512880" y="0"/>
                  </a:lnTo>
                  <a:cubicBezTo>
                    <a:pt x="1662644" y="0"/>
                    <a:pt x="1791140" y="91055"/>
                    <a:pt x="1846028" y="220825"/>
                  </a:cubicBezTo>
                  <a:lnTo>
                    <a:pt x="1864189" y="279329"/>
                  </a:lnTo>
                  <a:lnTo>
                    <a:pt x="1819976" y="279329"/>
                  </a:lnTo>
                  <a:lnTo>
                    <a:pt x="1808741" y="243136"/>
                  </a:lnTo>
                  <a:cubicBezTo>
                    <a:pt x="1759089" y="125744"/>
                    <a:pt x="1642849" y="43374"/>
                    <a:pt x="1507370" y="43374"/>
                  </a:cubicBezTo>
                  <a:lnTo>
                    <a:pt x="367070" y="43374"/>
                  </a:lnTo>
                  <a:cubicBezTo>
                    <a:pt x="186432" y="43374"/>
                    <a:pt x="39996" y="189810"/>
                    <a:pt x="39996" y="370448"/>
                  </a:cubicBezTo>
                  <a:lnTo>
                    <a:pt x="39996" y="1707694"/>
                  </a:lnTo>
                  <a:cubicBezTo>
                    <a:pt x="39996" y="1888332"/>
                    <a:pt x="186432" y="2034768"/>
                    <a:pt x="367070" y="2034768"/>
                  </a:cubicBezTo>
                  <a:lnTo>
                    <a:pt x="1337837" y="2034768"/>
                  </a:lnTo>
                  <a:lnTo>
                    <a:pt x="1337837" y="2080167"/>
                  </a:lnTo>
                  <a:lnTo>
                    <a:pt x="361561" y="2080167"/>
                  </a:lnTo>
                  <a:cubicBezTo>
                    <a:pt x="161876" y="2080167"/>
                    <a:pt x="0" y="1918291"/>
                    <a:pt x="0" y="1718606"/>
                  </a:cubicBezTo>
                  <a:lnTo>
                    <a:pt x="0" y="361561"/>
                  </a:lnTo>
                  <a:cubicBezTo>
                    <a:pt x="0" y="161876"/>
                    <a:pt x="161876" y="0"/>
                    <a:pt x="361561" y="0"/>
                  </a:cubicBezTo>
                  <a:close/>
                </a:path>
              </a:pathLst>
            </a:custGeom>
            <a:grpFill/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2DBCE4E-268C-197E-1103-23E502F302B6}"/>
                </a:ext>
              </a:extLst>
            </p:cNvPr>
            <p:cNvCxnSpPr>
              <a:cxnSpLocks/>
            </p:cNvCxnSpPr>
            <p:nvPr/>
          </p:nvCxnSpPr>
          <p:spPr>
            <a:xfrm>
              <a:off x="6232743" y="2923772"/>
              <a:ext cx="173856" cy="732625"/>
            </a:xfrm>
            <a:prstGeom prst="line">
              <a:avLst/>
            </a:prstGeom>
            <a:grpFill/>
            <a:ln w="4318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65E181F1-706A-60DE-2576-5D35B3327522}"/>
                </a:ext>
              </a:extLst>
            </p:cNvPr>
            <p:cNvSpPr/>
            <p:nvPr/>
          </p:nvSpPr>
          <p:spPr>
            <a:xfrm>
              <a:off x="5732100" y="4661536"/>
              <a:ext cx="138912" cy="138912"/>
            </a:xfrm>
            <a:prstGeom prst="ellipse">
              <a:avLst/>
            </a:prstGeom>
            <a:grpFill/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D5BD705-23FF-7F11-E903-0EF37B80F3B9}"/>
              </a:ext>
            </a:extLst>
          </p:cNvPr>
          <p:cNvGrpSpPr/>
          <p:nvPr/>
        </p:nvGrpSpPr>
        <p:grpSpPr>
          <a:xfrm rot="10800000">
            <a:off x="6250208" y="2620179"/>
            <a:ext cx="2011543" cy="2136923"/>
            <a:chOff x="4401406" y="2663525"/>
            <a:chExt cx="2011543" cy="213692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2" name="자유형 122">
              <a:extLst>
                <a:ext uri="{FF2B5EF4-FFF2-40B4-BE49-F238E27FC236}">
                  <a16:creationId xmlns:a16="http://schemas.microsoft.com/office/drawing/2014/main" id="{BCC80A8F-53D0-6B37-42CF-7C1E76A53A98}"/>
                </a:ext>
              </a:extLst>
            </p:cNvPr>
            <p:cNvSpPr/>
            <p:nvPr/>
          </p:nvSpPr>
          <p:spPr>
            <a:xfrm>
              <a:off x="4401406" y="2663525"/>
              <a:ext cx="1864189" cy="2080167"/>
            </a:xfrm>
            <a:custGeom>
              <a:avLst/>
              <a:gdLst>
                <a:gd name="connsiteX0" fmla="*/ 361561 w 1864189"/>
                <a:gd name="connsiteY0" fmla="*/ 0 h 2080167"/>
                <a:gd name="connsiteX1" fmla="*/ 1512880 w 1864189"/>
                <a:gd name="connsiteY1" fmla="*/ 0 h 2080167"/>
                <a:gd name="connsiteX2" fmla="*/ 1846028 w 1864189"/>
                <a:gd name="connsiteY2" fmla="*/ 220825 h 2080167"/>
                <a:gd name="connsiteX3" fmla="*/ 1864189 w 1864189"/>
                <a:gd name="connsiteY3" fmla="*/ 279329 h 2080167"/>
                <a:gd name="connsiteX4" fmla="*/ 1819976 w 1864189"/>
                <a:gd name="connsiteY4" fmla="*/ 279329 h 2080167"/>
                <a:gd name="connsiteX5" fmla="*/ 1808741 w 1864189"/>
                <a:gd name="connsiteY5" fmla="*/ 243136 h 2080167"/>
                <a:gd name="connsiteX6" fmla="*/ 1507370 w 1864189"/>
                <a:gd name="connsiteY6" fmla="*/ 43374 h 2080167"/>
                <a:gd name="connsiteX7" fmla="*/ 367070 w 1864189"/>
                <a:gd name="connsiteY7" fmla="*/ 43374 h 2080167"/>
                <a:gd name="connsiteX8" fmla="*/ 39996 w 1864189"/>
                <a:gd name="connsiteY8" fmla="*/ 370448 h 2080167"/>
                <a:gd name="connsiteX9" fmla="*/ 39996 w 1864189"/>
                <a:gd name="connsiteY9" fmla="*/ 1707694 h 2080167"/>
                <a:gd name="connsiteX10" fmla="*/ 367070 w 1864189"/>
                <a:gd name="connsiteY10" fmla="*/ 2034768 h 2080167"/>
                <a:gd name="connsiteX11" fmla="*/ 1337837 w 1864189"/>
                <a:gd name="connsiteY11" fmla="*/ 2034768 h 2080167"/>
                <a:gd name="connsiteX12" fmla="*/ 1337837 w 1864189"/>
                <a:gd name="connsiteY12" fmla="*/ 2080167 h 2080167"/>
                <a:gd name="connsiteX13" fmla="*/ 361561 w 1864189"/>
                <a:gd name="connsiteY13" fmla="*/ 2080167 h 2080167"/>
                <a:gd name="connsiteX14" fmla="*/ 0 w 1864189"/>
                <a:gd name="connsiteY14" fmla="*/ 1718606 h 2080167"/>
                <a:gd name="connsiteX15" fmla="*/ 0 w 1864189"/>
                <a:gd name="connsiteY15" fmla="*/ 361561 h 2080167"/>
                <a:gd name="connsiteX16" fmla="*/ 361561 w 1864189"/>
                <a:gd name="connsiteY16" fmla="*/ 0 h 208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4189" h="2080167">
                  <a:moveTo>
                    <a:pt x="361561" y="0"/>
                  </a:moveTo>
                  <a:lnTo>
                    <a:pt x="1512880" y="0"/>
                  </a:lnTo>
                  <a:cubicBezTo>
                    <a:pt x="1662644" y="0"/>
                    <a:pt x="1791140" y="91055"/>
                    <a:pt x="1846028" y="220825"/>
                  </a:cubicBezTo>
                  <a:lnTo>
                    <a:pt x="1864189" y="279329"/>
                  </a:lnTo>
                  <a:lnTo>
                    <a:pt x="1819976" y="279329"/>
                  </a:lnTo>
                  <a:lnTo>
                    <a:pt x="1808741" y="243136"/>
                  </a:lnTo>
                  <a:cubicBezTo>
                    <a:pt x="1759089" y="125744"/>
                    <a:pt x="1642849" y="43374"/>
                    <a:pt x="1507370" y="43374"/>
                  </a:cubicBezTo>
                  <a:lnTo>
                    <a:pt x="367070" y="43374"/>
                  </a:lnTo>
                  <a:cubicBezTo>
                    <a:pt x="186432" y="43374"/>
                    <a:pt x="39996" y="189810"/>
                    <a:pt x="39996" y="370448"/>
                  </a:cubicBezTo>
                  <a:lnTo>
                    <a:pt x="39996" y="1707694"/>
                  </a:lnTo>
                  <a:cubicBezTo>
                    <a:pt x="39996" y="1888332"/>
                    <a:pt x="186432" y="2034768"/>
                    <a:pt x="367070" y="2034768"/>
                  </a:cubicBezTo>
                  <a:lnTo>
                    <a:pt x="1337837" y="2034768"/>
                  </a:lnTo>
                  <a:lnTo>
                    <a:pt x="1337837" y="2080167"/>
                  </a:lnTo>
                  <a:lnTo>
                    <a:pt x="361561" y="2080167"/>
                  </a:lnTo>
                  <a:cubicBezTo>
                    <a:pt x="161876" y="2080167"/>
                    <a:pt x="0" y="1918291"/>
                    <a:pt x="0" y="1718606"/>
                  </a:cubicBezTo>
                  <a:lnTo>
                    <a:pt x="0" y="361561"/>
                  </a:lnTo>
                  <a:cubicBezTo>
                    <a:pt x="0" y="161876"/>
                    <a:pt x="161876" y="0"/>
                    <a:pt x="361561" y="0"/>
                  </a:cubicBezTo>
                  <a:close/>
                </a:path>
              </a:pathLst>
            </a:custGeom>
            <a:grpFill/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2B8D13D3-AB90-17AB-5B12-9FC5C2777965}"/>
                </a:ext>
              </a:extLst>
            </p:cNvPr>
            <p:cNvCxnSpPr>
              <a:cxnSpLocks/>
            </p:cNvCxnSpPr>
            <p:nvPr/>
          </p:nvCxnSpPr>
          <p:spPr>
            <a:xfrm>
              <a:off x="6239093" y="2923772"/>
              <a:ext cx="173856" cy="732625"/>
            </a:xfrm>
            <a:prstGeom prst="line">
              <a:avLst/>
            </a:prstGeom>
            <a:grpFill/>
            <a:ln w="4318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7874909-21BA-04FB-0EC9-A800D50A319F}"/>
                </a:ext>
              </a:extLst>
            </p:cNvPr>
            <p:cNvSpPr/>
            <p:nvPr/>
          </p:nvSpPr>
          <p:spPr>
            <a:xfrm>
              <a:off x="5732100" y="4661536"/>
              <a:ext cx="138912" cy="138912"/>
            </a:xfrm>
            <a:prstGeom prst="ellipse">
              <a:avLst/>
            </a:prstGeom>
            <a:grpFill/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3130920-2CE3-976C-A3D4-F79D661D67A3}"/>
              </a:ext>
            </a:extLst>
          </p:cNvPr>
          <p:cNvSpPr/>
          <p:nvPr/>
        </p:nvSpPr>
        <p:spPr>
          <a:xfrm>
            <a:off x="172192" y="4422180"/>
            <a:ext cx="3639787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rgbClr val="FF6600"/>
                </a:solidFill>
              </a:rPr>
              <a:t>'</a:t>
            </a:r>
            <a:r>
              <a:rPr lang="ko-KR" altLang="en-US" sz="1600" b="1" dirty="0">
                <a:solidFill>
                  <a:srgbClr val="FF6600"/>
                </a:solidFill>
              </a:rPr>
              <a:t>연식</a:t>
            </a:r>
            <a:r>
              <a:rPr lang="en-US" altLang="ko-KR" sz="1600" b="1" dirty="0">
                <a:solidFill>
                  <a:srgbClr val="FF6600"/>
                </a:solidFill>
              </a:rPr>
              <a:t>’ </a:t>
            </a:r>
            <a:r>
              <a:rPr lang="ko-KR" altLang="en-US" sz="1600" b="1" dirty="0">
                <a:solidFill>
                  <a:srgbClr val="FF6600"/>
                </a:solidFill>
              </a:rPr>
              <a:t>과 </a:t>
            </a:r>
            <a:r>
              <a:rPr lang="en-US" altLang="ko-KR" sz="1600" b="1" dirty="0">
                <a:solidFill>
                  <a:srgbClr val="FF6600"/>
                </a:solidFill>
              </a:rPr>
              <a:t>'</a:t>
            </a:r>
            <a:r>
              <a:rPr lang="ko-KR" altLang="en-US" sz="1600" b="1" dirty="0">
                <a:solidFill>
                  <a:srgbClr val="FF6600"/>
                </a:solidFill>
              </a:rPr>
              <a:t>주행거리</a:t>
            </a:r>
            <a:r>
              <a:rPr lang="en-US" altLang="ko-KR" sz="1600" b="1" dirty="0">
                <a:solidFill>
                  <a:srgbClr val="FF6600"/>
                </a:solidFill>
              </a:rPr>
              <a:t>’</a:t>
            </a:r>
            <a:r>
              <a:rPr lang="ko-KR" altLang="en-US" sz="1600" b="1" dirty="0">
                <a:solidFill>
                  <a:srgbClr val="FF6600"/>
                </a:solidFill>
              </a:rPr>
              <a:t>는</a:t>
            </a:r>
            <a:endParaRPr lang="en-US" altLang="ko-KR" sz="1600" b="1" dirty="0">
              <a:solidFill>
                <a:srgbClr val="FF660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rgbClr val="FF6600"/>
                </a:solidFill>
              </a:rPr>
              <a:t> 중고차 가격에 가장 큰 영향을 끼침</a:t>
            </a:r>
            <a:endParaRPr lang="en-US" altLang="ko-KR" sz="1600" b="1" dirty="0">
              <a:solidFill>
                <a:srgbClr val="FF6600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4581EE1-C4F3-90A4-087C-54B8DB6191A5}"/>
              </a:ext>
            </a:extLst>
          </p:cNvPr>
          <p:cNvSpPr/>
          <p:nvPr/>
        </p:nvSpPr>
        <p:spPr>
          <a:xfrm>
            <a:off x="8597053" y="3221834"/>
            <a:ext cx="2981389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rgbClr val="FF0000"/>
                </a:solidFill>
              </a:rPr>
              <a:t>연식이 낮은</a:t>
            </a:r>
            <a:r>
              <a:rPr lang="en-US" altLang="ko-KR" sz="1600" b="1" dirty="0">
                <a:solidFill>
                  <a:srgbClr val="FF0000"/>
                </a:solidFill>
              </a:rPr>
              <a:t>,</a:t>
            </a:r>
            <a:r>
              <a:rPr lang="ko-KR" altLang="en-US" sz="1600" b="1" dirty="0">
                <a:solidFill>
                  <a:srgbClr val="FF0000"/>
                </a:solidFill>
              </a:rPr>
              <a:t> 주행거리가 적은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rgbClr val="FF0000"/>
                </a:solidFill>
              </a:rPr>
              <a:t> 차량이 가격이 높음</a:t>
            </a:r>
            <a:endParaRPr lang="en-US" altLang="ko-KR" sz="1600" b="1" dirty="0">
              <a:solidFill>
                <a:srgbClr val="FF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56E62B2-4D01-3CDB-932C-4597B82E3725}"/>
              </a:ext>
            </a:extLst>
          </p:cNvPr>
          <p:cNvSpPr/>
          <p:nvPr/>
        </p:nvSpPr>
        <p:spPr>
          <a:xfrm>
            <a:off x="172192" y="2145826"/>
            <a:ext cx="3639787" cy="15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rgbClr val="FF6600"/>
                </a:solidFill>
              </a:rPr>
              <a:t>Gradient Boosting Model</a:t>
            </a:r>
            <a:r>
              <a:rPr lang="ko-KR" altLang="en-US" sz="1600" b="1" dirty="0">
                <a:solidFill>
                  <a:srgbClr val="FF6600"/>
                </a:solidFill>
              </a:rPr>
              <a:t>이 낮은 </a:t>
            </a:r>
            <a:r>
              <a:rPr lang="en-US" altLang="ko-KR" sz="1600" b="1" dirty="0">
                <a:solidFill>
                  <a:srgbClr val="FF6600"/>
                </a:solidFill>
              </a:rPr>
              <a:t>MSE</a:t>
            </a:r>
            <a:r>
              <a:rPr lang="ko-KR" altLang="en-US" sz="1600" b="1" dirty="0">
                <a:solidFill>
                  <a:srgbClr val="FF6600"/>
                </a:solidFill>
              </a:rPr>
              <a:t>값과 높은 </a:t>
            </a:r>
            <a:r>
              <a:rPr lang="en-US" altLang="ko-KR" sz="1600" b="1" dirty="0">
                <a:solidFill>
                  <a:srgbClr val="FF6600"/>
                </a:solidFill>
              </a:rPr>
              <a:t>R2 </a:t>
            </a:r>
            <a:r>
              <a:rPr lang="ko-KR" altLang="en-US" sz="1600" b="1" dirty="0">
                <a:solidFill>
                  <a:srgbClr val="FF6600"/>
                </a:solidFill>
              </a:rPr>
              <a:t>값으로 좋은 성능을 보였고 배기량</a:t>
            </a:r>
            <a:r>
              <a:rPr lang="en-US" altLang="ko-KR" sz="1600" b="1" dirty="0">
                <a:solidFill>
                  <a:srgbClr val="FF6600"/>
                </a:solidFill>
              </a:rPr>
              <a:t>, </a:t>
            </a:r>
            <a:r>
              <a:rPr lang="ko-KR" altLang="en-US" sz="1600" b="1" dirty="0">
                <a:solidFill>
                  <a:srgbClr val="FF6600"/>
                </a:solidFill>
              </a:rPr>
              <a:t>연식</a:t>
            </a:r>
            <a:r>
              <a:rPr lang="en-US" altLang="ko-KR" sz="1600" b="1" dirty="0">
                <a:solidFill>
                  <a:srgbClr val="FF6600"/>
                </a:solidFill>
              </a:rPr>
              <a:t>, </a:t>
            </a:r>
            <a:r>
              <a:rPr lang="ko-KR" altLang="en-US" sz="1600" b="1" dirty="0">
                <a:solidFill>
                  <a:srgbClr val="FF6600"/>
                </a:solidFill>
              </a:rPr>
              <a:t>주행거리 등이 중고차 가격에 영향을 미친다</a:t>
            </a:r>
            <a:r>
              <a:rPr lang="en-US" altLang="ko-KR" sz="1600" b="1" dirty="0">
                <a:solidFill>
                  <a:srgbClr val="FF66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70377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5CC4A77-758B-842E-2484-0C3D7BC9BAB5}"/>
              </a:ext>
            </a:extLst>
          </p:cNvPr>
          <p:cNvSpPr/>
          <p:nvPr/>
        </p:nvSpPr>
        <p:spPr>
          <a:xfrm>
            <a:off x="2312386" y="2269988"/>
            <a:ext cx="7567227" cy="162133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7000">
                <a:srgbClr val="ECEDEF"/>
              </a:gs>
            </a:gsLst>
            <a:lin ang="16200000" scaled="1"/>
            <a:tileRect/>
          </a:gradFill>
          <a:ln>
            <a:noFill/>
          </a:ln>
          <a:effectLst>
            <a:innerShdw blurRad="152400" dist="101600" dir="189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2788">
              <a:tabLst>
                <a:tab pos="1524000" algn="l"/>
                <a:tab pos="2419350" algn="l"/>
              </a:tabLst>
              <a:defRPr/>
            </a:pPr>
            <a:r>
              <a:rPr lang="ko-KR" altLang="en-US" sz="4400" b="1" i="1" kern="0" dirty="0">
                <a:ln w="158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     감사합니다</a:t>
            </a:r>
            <a:endParaRPr lang="en-US" altLang="ko-KR" sz="4400" b="1" i="1" kern="0" dirty="0">
              <a:ln w="15875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1321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5CC4A77-758B-842E-2484-0C3D7BC9BAB5}"/>
              </a:ext>
            </a:extLst>
          </p:cNvPr>
          <p:cNvSpPr/>
          <p:nvPr/>
        </p:nvSpPr>
        <p:spPr>
          <a:xfrm>
            <a:off x="252693" y="274583"/>
            <a:ext cx="11401986" cy="4437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7000">
                <a:srgbClr val="ECEDEF"/>
              </a:gs>
            </a:gsLst>
            <a:lin ang="16200000" scaled="1"/>
            <a:tileRect/>
          </a:gradFill>
          <a:ln>
            <a:noFill/>
          </a:ln>
          <a:effectLst>
            <a:innerShdw blurRad="152400" dist="101600" dir="189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2788">
              <a:tabLst>
                <a:tab pos="1524000" algn="l"/>
                <a:tab pos="2419350" algn="l"/>
              </a:tabLst>
              <a:defRPr/>
            </a:pPr>
            <a:r>
              <a:rPr lang="ko-KR" altLang="en-US" sz="2000" b="1" i="1" kern="0" dirty="0">
                <a:ln w="158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 pitchFamily="2" charset="-127"/>
              </a:rPr>
              <a:t>주제 선정 배경과 분석 목적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2BA506F-01BD-0813-7373-682647ACA166}"/>
              </a:ext>
            </a:extLst>
          </p:cNvPr>
          <p:cNvSpPr/>
          <p:nvPr/>
        </p:nvSpPr>
        <p:spPr>
          <a:xfrm>
            <a:off x="536375" y="282340"/>
            <a:ext cx="428237" cy="428237"/>
          </a:xfrm>
          <a:prstGeom prst="ellipse">
            <a:avLst/>
          </a:prstGeom>
          <a:solidFill>
            <a:srgbClr val="FF6600"/>
          </a:solidFill>
          <a:ln w="19050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balanced" dir="t">
              <a:rot lat="0" lon="0" rev="4800000"/>
            </a:lightRig>
          </a:scene3d>
          <a:sp3d>
            <a:bevelT w="241300" h="158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636E33-A55E-A44B-E496-E1E3EA385015}"/>
              </a:ext>
            </a:extLst>
          </p:cNvPr>
          <p:cNvSpPr txBox="1"/>
          <p:nvPr/>
        </p:nvSpPr>
        <p:spPr>
          <a:xfrm>
            <a:off x="6717712" y="2053328"/>
            <a:ext cx="5035138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침체되었던 중고차 시장이 다시 활기를 띄기 시작 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EFF88A-B24B-3EB6-2B6A-0BBF844DE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93" y="1110025"/>
            <a:ext cx="6213652" cy="522401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52C2701-FDF8-AF46-408E-CC6D88E6EB34}"/>
              </a:ext>
            </a:extLst>
          </p:cNvPr>
          <p:cNvSpPr txBox="1"/>
          <p:nvPr/>
        </p:nvSpPr>
        <p:spPr>
          <a:xfrm>
            <a:off x="6529436" y="3699008"/>
            <a:ext cx="5662564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대학생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사회초년생들은 첫 차로 신차보다 중고차에 더 관심</a:t>
            </a:r>
            <a:endParaRPr lang="en-US" altLang="ko-KR" sz="8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8F32AB-3C85-7C4A-8F49-A520C6A5B14C}"/>
              </a:ext>
            </a:extLst>
          </p:cNvPr>
          <p:cNvSpPr txBox="1"/>
          <p:nvPr/>
        </p:nvSpPr>
        <p:spPr>
          <a:xfrm>
            <a:off x="6904169" y="4538779"/>
            <a:ext cx="5035138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중고차 구매 시 도움이 될 수 있는 기준 마련</a:t>
            </a:r>
            <a:endParaRPr lang="en-US" altLang="ko-KR" sz="8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C98997-0D9D-A8A2-C1DD-3C74048B821A}"/>
              </a:ext>
            </a:extLst>
          </p:cNvPr>
          <p:cNvSpPr txBox="1"/>
          <p:nvPr/>
        </p:nvSpPr>
        <p:spPr>
          <a:xfrm>
            <a:off x="6717712" y="2798096"/>
            <a:ext cx="5035138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물가 상승으로 신차보다 중고차 구매 현상 증가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137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5CC4A77-758B-842E-2484-0C3D7BC9BAB5}"/>
              </a:ext>
            </a:extLst>
          </p:cNvPr>
          <p:cNvSpPr/>
          <p:nvPr/>
        </p:nvSpPr>
        <p:spPr>
          <a:xfrm>
            <a:off x="2312386" y="2269988"/>
            <a:ext cx="7567227" cy="162133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7000">
                <a:srgbClr val="ECEDEF"/>
              </a:gs>
            </a:gsLst>
            <a:lin ang="16200000" scaled="1"/>
            <a:tileRect/>
          </a:gradFill>
          <a:ln>
            <a:noFill/>
          </a:ln>
          <a:effectLst>
            <a:innerShdw blurRad="152400" dist="101600" dir="189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2788">
              <a:tabLst>
                <a:tab pos="1524000" algn="l"/>
                <a:tab pos="2419350" algn="l"/>
              </a:tabLst>
              <a:defRPr/>
            </a:pPr>
            <a:r>
              <a:rPr lang="ko-KR" altLang="en-US" sz="4400" b="1" i="1" kern="0" dirty="0">
                <a:ln w="158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  데이터 수집</a:t>
            </a:r>
            <a:endParaRPr lang="en-US" altLang="ko-KR" sz="4400" b="1" i="1" kern="0" dirty="0">
              <a:ln w="15875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318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5CC4A77-758B-842E-2484-0C3D7BC9BAB5}"/>
              </a:ext>
            </a:extLst>
          </p:cNvPr>
          <p:cNvSpPr/>
          <p:nvPr/>
        </p:nvSpPr>
        <p:spPr>
          <a:xfrm>
            <a:off x="252693" y="274583"/>
            <a:ext cx="11401986" cy="4437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7000">
                <a:srgbClr val="ECEDEF"/>
              </a:gs>
            </a:gsLst>
            <a:lin ang="16200000" scaled="1"/>
            <a:tileRect/>
          </a:gradFill>
          <a:ln>
            <a:noFill/>
          </a:ln>
          <a:effectLst>
            <a:innerShdw blurRad="152400" dist="101600" dir="189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2788">
              <a:tabLst>
                <a:tab pos="1524000" algn="l"/>
                <a:tab pos="2419350" algn="l"/>
              </a:tabLst>
              <a:defRPr/>
            </a:pPr>
            <a:r>
              <a:rPr lang="ko-KR" altLang="en-US" sz="2000" b="1" i="1" kern="0" dirty="0">
                <a:ln w="158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데이터 소개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2BA506F-01BD-0813-7373-682647ACA166}"/>
              </a:ext>
            </a:extLst>
          </p:cNvPr>
          <p:cNvSpPr/>
          <p:nvPr/>
        </p:nvSpPr>
        <p:spPr>
          <a:xfrm>
            <a:off x="536375" y="282340"/>
            <a:ext cx="428237" cy="428237"/>
          </a:xfrm>
          <a:prstGeom prst="ellipse">
            <a:avLst/>
          </a:prstGeom>
          <a:solidFill>
            <a:srgbClr val="FF6600"/>
          </a:solidFill>
          <a:ln w="19050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balanced" dir="t">
              <a:rot lat="0" lon="0" rev="4800000"/>
            </a:lightRig>
          </a:scene3d>
          <a:sp3d>
            <a:bevelT w="241300" h="158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2A53C3-079C-93B2-0740-CEC8351312A2}"/>
              </a:ext>
            </a:extLst>
          </p:cNvPr>
          <p:cNvSpPr txBox="1"/>
          <p:nvPr/>
        </p:nvSpPr>
        <p:spPr>
          <a:xfrm>
            <a:off x="638915" y="773595"/>
            <a:ext cx="4823733" cy="81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400" b="1" dirty="0"/>
              <a:t>보배드림</a:t>
            </a:r>
            <a:r>
              <a:rPr lang="en-US" altLang="ko-KR" sz="3600" b="1" dirty="0"/>
              <a:t> </a:t>
            </a:r>
            <a:r>
              <a:rPr lang="en-US" altLang="ko-KR" b="1" dirty="0"/>
              <a:t>(</a:t>
            </a:r>
            <a:r>
              <a:rPr lang="ko-KR" altLang="en-US" b="1" dirty="0"/>
              <a:t>중고차 거래</a:t>
            </a:r>
            <a:r>
              <a:rPr lang="en-US" altLang="ko-KR" b="1" dirty="0"/>
              <a:t>, </a:t>
            </a:r>
            <a:r>
              <a:rPr lang="ko-KR" altLang="en-US" b="1" dirty="0"/>
              <a:t>커뮤니티 사이트</a:t>
            </a:r>
            <a:r>
              <a:rPr lang="en-US" altLang="ko-KR" b="1" dirty="0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B5421A-6504-A362-01DA-D8B7EF1A2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3470" y="1995055"/>
            <a:ext cx="4746539" cy="878109"/>
          </a:xfrm>
          <a:prstGeom prst="rect">
            <a:avLst/>
          </a:prstGeom>
        </p:spPr>
      </p:pic>
      <p:pic>
        <p:nvPicPr>
          <p:cNvPr id="1026" name="Picture 2" descr="보배드림 -국내1위 중고차&amp;자동차쇼핑몰 - Google Play 앱">
            <a:extLst>
              <a:ext uri="{FF2B5EF4-FFF2-40B4-BE49-F238E27FC236}">
                <a16:creationId xmlns:a16="http://schemas.microsoft.com/office/drawing/2014/main" id="{95837951-D5A0-C8D6-7480-B8B4BF8D0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266" y="3429000"/>
            <a:ext cx="2354903" cy="235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886080D-E2D2-67F5-432F-D8C7A0996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91" y="1995055"/>
            <a:ext cx="6923577" cy="470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22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5CC4A77-758B-842E-2484-0C3D7BC9BAB5}"/>
              </a:ext>
            </a:extLst>
          </p:cNvPr>
          <p:cNvSpPr/>
          <p:nvPr/>
        </p:nvSpPr>
        <p:spPr>
          <a:xfrm>
            <a:off x="252693" y="274583"/>
            <a:ext cx="11401986" cy="4437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7000">
                <a:srgbClr val="ECEDEF"/>
              </a:gs>
            </a:gsLst>
            <a:lin ang="16200000" scaled="1"/>
            <a:tileRect/>
          </a:gradFill>
          <a:ln>
            <a:noFill/>
          </a:ln>
          <a:effectLst>
            <a:innerShdw blurRad="152400" dist="101600" dir="189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2788">
              <a:tabLst>
                <a:tab pos="1524000" algn="l"/>
                <a:tab pos="2419350" algn="l"/>
              </a:tabLst>
              <a:defRPr/>
            </a:pPr>
            <a:r>
              <a:rPr lang="ko-KR" altLang="en-US" sz="2000" b="1" i="1" kern="0" dirty="0">
                <a:ln w="158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데이터 소개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2BA506F-01BD-0813-7373-682647ACA166}"/>
              </a:ext>
            </a:extLst>
          </p:cNvPr>
          <p:cNvSpPr/>
          <p:nvPr/>
        </p:nvSpPr>
        <p:spPr>
          <a:xfrm>
            <a:off x="536375" y="282340"/>
            <a:ext cx="428237" cy="428237"/>
          </a:xfrm>
          <a:prstGeom prst="ellipse">
            <a:avLst/>
          </a:prstGeom>
          <a:solidFill>
            <a:srgbClr val="FF6600"/>
          </a:solidFill>
          <a:ln w="19050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balanced" dir="t">
              <a:rot lat="0" lon="0" rev="4800000"/>
            </a:lightRig>
          </a:scene3d>
          <a:sp3d>
            <a:bevelT w="241300" h="158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2A53C3-079C-93B2-0740-CEC8351312A2}"/>
              </a:ext>
            </a:extLst>
          </p:cNvPr>
          <p:cNvSpPr txBox="1"/>
          <p:nvPr/>
        </p:nvSpPr>
        <p:spPr>
          <a:xfrm>
            <a:off x="4823175" y="5605078"/>
            <a:ext cx="7079845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/>
              <a:t>모델명</a:t>
            </a:r>
            <a:r>
              <a:rPr lang="en-US" altLang="ko-KR" b="1" dirty="0"/>
              <a:t>, </a:t>
            </a:r>
            <a:r>
              <a:rPr lang="ko-KR" altLang="en-US" b="1" dirty="0"/>
              <a:t>연식</a:t>
            </a:r>
            <a:r>
              <a:rPr lang="en-US" altLang="ko-KR" b="1" dirty="0"/>
              <a:t>, </a:t>
            </a:r>
            <a:r>
              <a:rPr lang="ko-KR" altLang="en-US" b="1" dirty="0"/>
              <a:t>주행거리</a:t>
            </a:r>
            <a:r>
              <a:rPr lang="en-US" altLang="ko-KR" b="1" dirty="0"/>
              <a:t>, </a:t>
            </a:r>
            <a:r>
              <a:rPr lang="ko-KR" altLang="en-US" b="1" dirty="0"/>
              <a:t>연료</a:t>
            </a:r>
            <a:r>
              <a:rPr lang="en-US" altLang="ko-KR" b="1" dirty="0"/>
              <a:t>, </a:t>
            </a:r>
            <a:r>
              <a:rPr lang="ko-KR" altLang="en-US" b="1" dirty="0"/>
              <a:t>배기량</a:t>
            </a:r>
            <a:r>
              <a:rPr lang="en-US" altLang="ko-KR" b="1" dirty="0"/>
              <a:t>, </a:t>
            </a:r>
            <a:r>
              <a:rPr lang="ko-KR" altLang="en-US" b="1" dirty="0"/>
              <a:t>변속기</a:t>
            </a:r>
            <a:r>
              <a:rPr lang="en-US" altLang="ko-KR" b="1" dirty="0"/>
              <a:t>, </a:t>
            </a:r>
            <a:r>
              <a:rPr lang="ko-KR" altLang="en-US" b="1" dirty="0"/>
              <a:t>연비</a:t>
            </a:r>
            <a:r>
              <a:rPr lang="en-US" altLang="ko-KR" b="1" dirty="0"/>
              <a:t>, </a:t>
            </a:r>
            <a:r>
              <a:rPr lang="ko-KR" altLang="en-US" b="1" dirty="0"/>
              <a:t>최고출력</a:t>
            </a:r>
            <a:r>
              <a:rPr lang="en-US" altLang="ko-KR" b="1" dirty="0"/>
              <a:t>,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b="1" dirty="0"/>
              <a:t>최대 토크</a:t>
            </a:r>
            <a:r>
              <a:rPr lang="en-US" altLang="ko-KR" b="1" dirty="0"/>
              <a:t>, </a:t>
            </a:r>
            <a:r>
              <a:rPr lang="ko-KR" altLang="en-US" b="1" dirty="0"/>
              <a:t>차량 중량</a:t>
            </a:r>
            <a:r>
              <a:rPr lang="en-US" altLang="ko-KR" b="1" dirty="0"/>
              <a:t>, </a:t>
            </a:r>
            <a:r>
              <a:rPr lang="ko-KR" altLang="en-US" b="1" dirty="0"/>
              <a:t>구동방식</a:t>
            </a:r>
            <a:r>
              <a:rPr lang="en-US" altLang="ko-KR" b="1" dirty="0"/>
              <a:t>, </a:t>
            </a:r>
            <a:r>
              <a:rPr lang="ko-KR" altLang="en-US" b="1" dirty="0"/>
              <a:t>보험처리</a:t>
            </a:r>
            <a:r>
              <a:rPr lang="en-US" altLang="ko-KR" b="1" dirty="0"/>
              <a:t>, </a:t>
            </a:r>
            <a:r>
              <a:rPr lang="ko-KR" altLang="en-US" b="1" dirty="0"/>
              <a:t>중고차 가격</a:t>
            </a:r>
            <a:endParaRPr lang="en-US" altLang="ko-KR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574731-B936-8ACC-B6FB-AC9A96EA2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03" y="1571367"/>
            <a:ext cx="3580694" cy="40337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A462FAA-F97A-EA6D-A925-B087F1C1A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693" y="866898"/>
            <a:ext cx="6576939" cy="283243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C833AF9-5EAE-1112-5C24-C033B470E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693" y="4027622"/>
            <a:ext cx="7111327" cy="1424851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EA16D827-5586-07CF-CCA5-FA853F1564C9}"/>
              </a:ext>
            </a:extLst>
          </p:cNvPr>
          <p:cNvSpPr/>
          <p:nvPr/>
        </p:nvSpPr>
        <p:spPr>
          <a:xfrm>
            <a:off x="3674864" y="5943599"/>
            <a:ext cx="1148311" cy="323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F06598-7340-A4F4-7DEA-E3331B931692}"/>
              </a:ext>
            </a:extLst>
          </p:cNvPr>
          <p:cNvSpPr txBox="1"/>
          <p:nvPr/>
        </p:nvSpPr>
        <p:spPr>
          <a:xfrm>
            <a:off x="109242" y="5878213"/>
            <a:ext cx="4532615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/>
              <a:t>사용 변수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295896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5CC4A77-758B-842E-2484-0C3D7BC9BAB5}"/>
              </a:ext>
            </a:extLst>
          </p:cNvPr>
          <p:cNvSpPr/>
          <p:nvPr/>
        </p:nvSpPr>
        <p:spPr>
          <a:xfrm>
            <a:off x="252693" y="274583"/>
            <a:ext cx="11401986" cy="4437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7000">
                <a:srgbClr val="ECEDEF"/>
              </a:gs>
            </a:gsLst>
            <a:lin ang="16200000" scaled="1"/>
            <a:tileRect/>
          </a:gradFill>
          <a:ln>
            <a:noFill/>
          </a:ln>
          <a:effectLst>
            <a:innerShdw blurRad="152400" dist="101600" dir="189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2788">
              <a:tabLst>
                <a:tab pos="1524000" algn="l"/>
                <a:tab pos="2419350" algn="l"/>
              </a:tabLst>
              <a:defRPr/>
            </a:pPr>
            <a:r>
              <a:rPr lang="ko-KR" altLang="en-US" sz="2000" b="1" i="1" kern="0" dirty="0">
                <a:ln w="158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데이터 수집 방법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2BA506F-01BD-0813-7373-682647ACA166}"/>
              </a:ext>
            </a:extLst>
          </p:cNvPr>
          <p:cNvSpPr/>
          <p:nvPr/>
        </p:nvSpPr>
        <p:spPr>
          <a:xfrm>
            <a:off x="536375" y="282340"/>
            <a:ext cx="428237" cy="428237"/>
          </a:xfrm>
          <a:prstGeom prst="ellipse">
            <a:avLst/>
          </a:prstGeom>
          <a:solidFill>
            <a:srgbClr val="FF6600"/>
          </a:solidFill>
          <a:ln w="19050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balanced" dir="t">
              <a:rot lat="0" lon="0" rev="4800000"/>
            </a:lightRig>
          </a:scene3d>
          <a:sp3d>
            <a:bevelT w="241300" h="158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DE7B86-78F3-7A86-AE25-AB2C98DC48EF}"/>
              </a:ext>
            </a:extLst>
          </p:cNvPr>
          <p:cNvSpPr txBox="1"/>
          <p:nvPr/>
        </p:nvSpPr>
        <p:spPr>
          <a:xfrm>
            <a:off x="630359" y="3330643"/>
            <a:ext cx="4213378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/>
              <a:t>국산 차량 </a:t>
            </a:r>
            <a:r>
              <a:rPr lang="en-US" altLang="ko-KR" b="1" dirty="0"/>
              <a:t>( </a:t>
            </a:r>
            <a:r>
              <a:rPr lang="ko-KR" altLang="en-US" b="1" dirty="0"/>
              <a:t>현대</a:t>
            </a:r>
            <a:r>
              <a:rPr lang="en-US" altLang="ko-KR" b="1" dirty="0"/>
              <a:t>, </a:t>
            </a:r>
            <a:r>
              <a:rPr lang="ko-KR" altLang="en-US" b="1" dirty="0"/>
              <a:t>기아</a:t>
            </a:r>
            <a:r>
              <a:rPr lang="en-US" altLang="ko-KR" b="1" dirty="0"/>
              <a:t>) </a:t>
            </a:r>
            <a:r>
              <a:rPr lang="ko-KR" altLang="en-US" b="1" dirty="0"/>
              <a:t>데이터만 사용</a:t>
            </a:r>
            <a:endParaRPr lang="en-US" altLang="ko-KR" b="1" dirty="0"/>
          </a:p>
          <a:p>
            <a:pPr algn="ctr">
              <a:lnSpc>
                <a:spcPct val="150000"/>
              </a:lnSpc>
              <a:defRPr/>
            </a:pPr>
            <a:r>
              <a:rPr lang="en-US" altLang="ko-KR" b="1" dirty="0"/>
              <a:t>1103</a:t>
            </a:r>
            <a:r>
              <a:rPr lang="ko-KR" altLang="en-US" b="1" dirty="0"/>
              <a:t>개 의 차량 데이터 수집</a:t>
            </a:r>
            <a:endParaRPr lang="en-US" altLang="ko-KR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1B9410-DFEB-C479-1A9F-358F2081301D}"/>
              </a:ext>
            </a:extLst>
          </p:cNvPr>
          <p:cNvSpPr txBox="1"/>
          <p:nvPr/>
        </p:nvSpPr>
        <p:spPr>
          <a:xfrm>
            <a:off x="4336287" y="5522516"/>
            <a:ext cx="7079845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/>
              <a:t>모델명</a:t>
            </a:r>
            <a:r>
              <a:rPr lang="en-US" altLang="ko-KR" b="1" dirty="0"/>
              <a:t>, </a:t>
            </a:r>
            <a:r>
              <a:rPr lang="ko-KR" altLang="en-US" b="1" dirty="0"/>
              <a:t>연식</a:t>
            </a:r>
            <a:r>
              <a:rPr lang="en-US" altLang="ko-KR" b="1" dirty="0"/>
              <a:t>, </a:t>
            </a:r>
            <a:r>
              <a:rPr lang="ko-KR" altLang="en-US" b="1" dirty="0"/>
              <a:t>주행거리</a:t>
            </a:r>
            <a:r>
              <a:rPr lang="en-US" altLang="ko-KR" b="1" dirty="0"/>
              <a:t>, </a:t>
            </a:r>
            <a:r>
              <a:rPr lang="ko-KR" altLang="en-US" b="1" dirty="0"/>
              <a:t>연료</a:t>
            </a:r>
            <a:r>
              <a:rPr lang="en-US" altLang="ko-KR" b="1" dirty="0"/>
              <a:t>, </a:t>
            </a:r>
            <a:r>
              <a:rPr lang="ko-KR" altLang="en-US" b="1" dirty="0"/>
              <a:t>배기량</a:t>
            </a:r>
            <a:r>
              <a:rPr lang="en-US" altLang="ko-KR" b="1" dirty="0"/>
              <a:t>, </a:t>
            </a:r>
            <a:r>
              <a:rPr lang="ko-KR" altLang="en-US" b="1" dirty="0"/>
              <a:t>변속기</a:t>
            </a:r>
            <a:r>
              <a:rPr lang="en-US" altLang="ko-KR" b="1" dirty="0"/>
              <a:t>, </a:t>
            </a:r>
            <a:r>
              <a:rPr lang="ko-KR" altLang="en-US" b="1" dirty="0"/>
              <a:t>연비</a:t>
            </a:r>
            <a:r>
              <a:rPr lang="en-US" altLang="ko-KR" b="1" dirty="0"/>
              <a:t>, </a:t>
            </a:r>
            <a:r>
              <a:rPr lang="ko-KR" altLang="en-US" b="1" dirty="0"/>
              <a:t>최고출력</a:t>
            </a:r>
            <a:r>
              <a:rPr lang="en-US" altLang="ko-KR" b="1" dirty="0"/>
              <a:t>,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b="1" dirty="0"/>
              <a:t>최대 토크</a:t>
            </a:r>
            <a:r>
              <a:rPr lang="en-US" altLang="ko-KR" b="1" dirty="0"/>
              <a:t>, </a:t>
            </a:r>
            <a:r>
              <a:rPr lang="ko-KR" altLang="en-US" b="1" dirty="0"/>
              <a:t>차량 중량</a:t>
            </a:r>
            <a:r>
              <a:rPr lang="en-US" altLang="ko-KR" b="1" dirty="0"/>
              <a:t>, </a:t>
            </a:r>
            <a:r>
              <a:rPr lang="ko-KR" altLang="en-US" b="1" dirty="0"/>
              <a:t>구동방식</a:t>
            </a:r>
            <a:r>
              <a:rPr lang="en-US" altLang="ko-KR" b="1" dirty="0"/>
              <a:t>, </a:t>
            </a:r>
            <a:r>
              <a:rPr lang="ko-KR" altLang="en-US" b="1" dirty="0"/>
              <a:t>보험처리</a:t>
            </a:r>
            <a:r>
              <a:rPr lang="en-US" altLang="ko-KR" b="1" dirty="0"/>
              <a:t>, </a:t>
            </a:r>
            <a:r>
              <a:rPr lang="ko-KR" altLang="en-US" b="1" dirty="0"/>
              <a:t>중고차 가격</a:t>
            </a:r>
            <a:endParaRPr lang="en-US" altLang="ko-KR" b="1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38CBB58-07B5-6367-C8AF-F1FC5DFF24D8}"/>
              </a:ext>
            </a:extLst>
          </p:cNvPr>
          <p:cNvSpPr/>
          <p:nvPr/>
        </p:nvSpPr>
        <p:spPr>
          <a:xfrm>
            <a:off x="3187976" y="5861037"/>
            <a:ext cx="1148311" cy="323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930912-AEA3-8E6E-2264-B428A9686699}"/>
              </a:ext>
            </a:extLst>
          </p:cNvPr>
          <p:cNvSpPr txBox="1"/>
          <p:nvPr/>
        </p:nvSpPr>
        <p:spPr>
          <a:xfrm>
            <a:off x="201880" y="5795650"/>
            <a:ext cx="289757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/>
              <a:t>사용 변수</a:t>
            </a:r>
            <a:endParaRPr lang="en-US" altLang="ko-KR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D51ADE-8672-DE20-B0AF-5E5917A04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515" y="1222990"/>
            <a:ext cx="5115848" cy="3903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444E45-9DD8-D913-5500-120CFF2444D6}"/>
              </a:ext>
            </a:extLst>
          </p:cNvPr>
          <p:cNvSpPr txBox="1"/>
          <p:nvPr/>
        </p:nvSpPr>
        <p:spPr>
          <a:xfrm>
            <a:off x="311122" y="1685445"/>
            <a:ext cx="4532615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/>
              <a:t>웹사이트 중고차 데이터 </a:t>
            </a:r>
            <a:r>
              <a:rPr lang="ko-KR" altLang="en-US" b="1" dirty="0" err="1"/>
              <a:t>크롤링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445174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5CC4A77-758B-842E-2484-0C3D7BC9BAB5}"/>
              </a:ext>
            </a:extLst>
          </p:cNvPr>
          <p:cNvSpPr/>
          <p:nvPr/>
        </p:nvSpPr>
        <p:spPr>
          <a:xfrm>
            <a:off x="2312386" y="2269988"/>
            <a:ext cx="7567227" cy="162133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7000">
                <a:srgbClr val="ECEDEF"/>
              </a:gs>
            </a:gsLst>
            <a:lin ang="16200000" scaled="1"/>
            <a:tileRect/>
          </a:gradFill>
          <a:ln>
            <a:noFill/>
          </a:ln>
          <a:effectLst>
            <a:innerShdw blurRad="152400" dist="101600" dir="189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2788">
              <a:tabLst>
                <a:tab pos="1524000" algn="l"/>
                <a:tab pos="2419350" algn="l"/>
              </a:tabLst>
              <a:defRPr/>
            </a:pPr>
            <a:r>
              <a:rPr lang="ko-KR" altLang="en-US" sz="4400" b="1" i="1" kern="0" dirty="0">
                <a:ln w="158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  데이터 분석</a:t>
            </a:r>
            <a:endParaRPr lang="en-US" altLang="ko-KR" sz="4400" b="1" i="1" kern="0" dirty="0">
              <a:ln w="15875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614058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1206</Words>
  <Application>Microsoft Macintosh PowerPoint</Application>
  <PresentationFormat>와이드스크린</PresentationFormat>
  <Paragraphs>205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3" baseType="lpstr">
      <vt:lpstr>맑은 고딕</vt:lpstr>
      <vt:lpstr>NanumGothic</vt:lpstr>
      <vt:lpstr>Tmon몬소리 Black</vt:lpstr>
      <vt:lpstr>Arial</vt:lpstr>
      <vt:lpstr>HelveticaNeue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김범준</cp:lastModifiedBy>
  <cp:revision>10</cp:revision>
  <dcterms:created xsi:type="dcterms:W3CDTF">2023-05-17T07:10:37Z</dcterms:created>
  <dcterms:modified xsi:type="dcterms:W3CDTF">2023-05-30T09:37:59Z</dcterms:modified>
</cp:coreProperties>
</file>